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40" r:id="rId22"/>
    <p:sldId id="322" r:id="rId23"/>
    <p:sldId id="323" r:id="rId24"/>
    <p:sldId id="324" r:id="rId25"/>
    <p:sldId id="341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5" r:id="rId36"/>
    <p:sldId id="334" r:id="rId37"/>
    <p:sldId id="336" r:id="rId38"/>
    <p:sldId id="337" r:id="rId39"/>
    <p:sldId id="338" r:id="rId40"/>
    <p:sldId id="342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9" r:id="rId51"/>
    <p:sldId id="267" r:id="rId52"/>
    <p:sldId id="268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281" r:id="rId65"/>
    <p:sldId id="282" r:id="rId66"/>
    <p:sldId id="283" r:id="rId67"/>
    <p:sldId id="284" r:id="rId68"/>
    <p:sldId id="285" r:id="rId69"/>
    <p:sldId id="286" r:id="rId70"/>
    <p:sldId id="287" r:id="rId71"/>
    <p:sldId id="288" r:id="rId72"/>
    <p:sldId id="289" r:id="rId73"/>
    <p:sldId id="290" r:id="rId74"/>
    <p:sldId id="292" r:id="rId75"/>
    <p:sldId id="291" r:id="rId76"/>
    <p:sldId id="293" r:id="rId77"/>
    <p:sldId id="294" r:id="rId78"/>
    <p:sldId id="295" r:id="rId79"/>
    <p:sldId id="296" r:id="rId80"/>
    <p:sldId id="343" r:id="rId81"/>
    <p:sldId id="297" r:id="rId82"/>
    <p:sldId id="298" r:id="rId83"/>
    <p:sldId id="299" r:id="rId84"/>
    <p:sldId id="300" r:id="rId8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76CA3-7F81-45B6-B487-1996C6B92E5D}" v="2" dt="2022-04-13T13:49:40.1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2410"/>
  </p:normalViewPr>
  <p:slideViewPr>
    <p:cSldViewPr snapToGrid="0">
      <p:cViewPr varScale="1">
        <p:scale>
          <a:sx n="146" d="100"/>
          <a:sy n="146" d="100"/>
        </p:scale>
        <p:origin x="70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an Kurpiewski" userId="a6c40eeacb61fb23" providerId="LiveId" clId="{60639324-ACD4-4D89-A751-960164519AD3}"/>
    <pc:docChg chg="delSld">
      <pc:chgData name="Damian Kurpiewski" userId="a6c40eeacb61fb23" providerId="LiveId" clId="{60639324-ACD4-4D89-A751-960164519AD3}" dt="2020-03-07T12:46:25.084" v="0" actId="47"/>
      <pc:docMkLst>
        <pc:docMk/>
      </pc:docMkLst>
      <pc:sldChg chg="del">
        <pc:chgData name="Damian Kurpiewski" userId="a6c40eeacb61fb23" providerId="LiveId" clId="{60639324-ACD4-4D89-A751-960164519AD3}" dt="2020-03-07T12:46:25.084" v="0" actId="47"/>
        <pc:sldMkLst>
          <pc:docMk/>
          <pc:sldMk cId="2696512516" sldId="257"/>
        </pc:sldMkLst>
      </pc:sldChg>
    </pc:docChg>
  </pc:docChgLst>
  <pc:docChgLst>
    <pc:chgData name="Damian Kurpiewski" userId="a6c40eeacb61fb23" providerId="LiveId" clId="{12176CA3-7F81-45B6-B487-1996C6B92E5D}"/>
    <pc:docChg chg="undo custSel modSld">
      <pc:chgData name="Damian Kurpiewski" userId="a6c40eeacb61fb23" providerId="LiveId" clId="{12176CA3-7F81-45B6-B487-1996C6B92E5D}" dt="2022-04-13T13:50:21.513" v="54" actId="403"/>
      <pc:docMkLst>
        <pc:docMk/>
      </pc:docMkLst>
      <pc:sldChg chg="addSp delSp modSp mod modMedia setBg delAnim">
        <pc:chgData name="Damian Kurpiewski" userId="a6c40eeacb61fb23" providerId="LiveId" clId="{12176CA3-7F81-45B6-B487-1996C6B92E5D}" dt="2022-04-13T13:50:21.513" v="54" actId="403"/>
        <pc:sldMkLst>
          <pc:docMk/>
          <pc:sldMk cId="3053867528" sldId="256"/>
        </pc:sldMkLst>
        <pc:spChg chg="mod">
          <ac:chgData name="Damian Kurpiewski" userId="a6c40eeacb61fb23" providerId="LiveId" clId="{12176CA3-7F81-45B6-B487-1996C6B92E5D}" dt="2022-04-13T13:50:21.513" v="54" actId="403"/>
          <ac:spMkLst>
            <pc:docMk/>
            <pc:sldMk cId="3053867528" sldId="256"/>
            <ac:spMk id="2" creationId="{180F8567-4C4F-4ACF-8306-C7408A5A8F34}"/>
          </ac:spMkLst>
        </pc:spChg>
        <pc:spChg chg="mod">
          <ac:chgData name="Damian Kurpiewski" userId="a6c40eeacb61fb23" providerId="LiveId" clId="{12176CA3-7F81-45B6-B487-1996C6B92E5D}" dt="2022-04-13T13:50:17.129" v="53" actId="403"/>
          <ac:spMkLst>
            <pc:docMk/>
            <pc:sldMk cId="3053867528" sldId="256"/>
            <ac:spMk id="3" creationId="{C24B9705-E97B-4EBA-ADF3-8EC483D0773D}"/>
          </ac:spMkLst>
        </pc:spChg>
        <pc:spChg chg="add">
          <ac:chgData name="Damian Kurpiewski" userId="a6c40eeacb61fb23" providerId="LiveId" clId="{12176CA3-7F81-45B6-B487-1996C6B92E5D}" dt="2022-04-13T13:48:33.210" v="42" actId="26606"/>
          <ac:spMkLst>
            <pc:docMk/>
            <pc:sldMk cId="3053867528" sldId="256"/>
            <ac:spMk id="6" creationId="{C1DD1A8A-57D5-4A81-AD04-532B043C5611}"/>
          </ac:spMkLst>
        </pc:spChg>
        <pc:spChg chg="add">
          <ac:chgData name="Damian Kurpiewski" userId="a6c40eeacb61fb23" providerId="LiveId" clId="{12176CA3-7F81-45B6-B487-1996C6B92E5D}" dt="2022-04-13T13:48:33.210" v="42" actId="26606"/>
          <ac:spMkLst>
            <pc:docMk/>
            <pc:sldMk cId="3053867528" sldId="256"/>
            <ac:spMk id="8" creationId="{007891EC-4501-44ED-A8C8-B11B6DB767AB}"/>
          </ac:spMkLst>
        </pc:spChg>
        <pc:spChg chg="add del">
          <ac:chgData name="Damian Kurpiewski" userId="a6c40eeacb61fb23" providerId="LiveId" clId="{12176CA3-7F81-45B6-B487-1996C6B92E5D}" dt="2022-04-13T13:48:02.704" v="37" actId="26606"/>
          <ac:spMkLst>
            <pc:docMk/>
            <pc:sldMk cId="3053867528" sldId="256"/>
            <ac:spMk id="9" creationId="{C1DD1A8A-57D5-4A81-AD04-532B043C5611}"/>
          </ac:spMkLst>
        </pc:spChg>
        <pc:spChg chg="add del">
          <ac:chgData name="Damian Kurpiewski" userId="a6c40eeacb61fb23" providerId="LiveId" clId="{12176CA3-7F81-45B6-B487-1996C6B92E5D}" dt="2022-04-13T13:48:02.704" v="37" actId="26606"/>
          <ac:spMkLst>
            <pc:docMk/>
            <pc:sldMk cId="3053867528" sldId="256"/>
            <ac:spMk id="11" creationId="{007891EC-4501-44ED-A8C8-B11B6DB767AB}"/>
          </ac:spMkLst>
        </pc:spChg>
        <pc:spChg chg="add del">
          <ac:chgData name="Damian Kurpiewski" userId="a6c40eeacb61fb23" providerId="LiveId" clId="{12176CA3-7F81-45B6-B487-1996C6B92E5D}" dt="2022-04-13T13:48:26.149" v="41" actId="26606"/>
          <ac:spMkLst>
            <pc:docMk/>
            <pc:sldMk cId="3053867528" sldId="256"/>
            <ac:spMk id="13" creationId="{4063B759-00FC-46D1-9898-8E8625268FAF}"/>
          </ac:spMkLst>
        </pc:spChg>
        <pc:spChg chg="add del">
          <ac:chgData name="Damian Kurpiewski" userId="a6c40eeacb61fb23" providerId="LiveId" clId="{12176CA3-7F81-45B6-B487-1996C6B92E5D}" dt="2022-04-13T13:48:26.149" v="41" actId="26606"/>
          <ac:spMkLst>
            <pc:docMk/>
            <pc:sldMk cId="3053867528" sldId="256"/>
            <ac:spMk id="14" creationId="{6F828D28-8E09-41CC-8229-3070B5467A96}"/>
          </ac:spMkLst>
        </pc:spChg>
        <pc:spChg chg="add del">
          <ac:chgData name="Damian Kurpiewski" userId="a6c40eeacb61fb23" providerId="LiveId" clId="{12176CA3-7F81-45B6-B487-1996C6B92E5D}" dt="2022-04-13T13:48:26.149" v="41" actId="26606"/>
          <ac:spMkLst>
            <pc:docMk/>
            <pc:sldMk cId="3053867528" sldId="256"/>
            <ac:spMk id="16" creationId="{D5B012D8-7F27-4758-9AC6-C889B154BD73}"/>
          </ac:spMkLst>
        </pc:spChg>
        <pc:picChg chg="add del mod">
          <ac:chgData name="Damian Kurpiewski" userId="a6c40eeacb61fb23" providerId="LiveId" clId="{12176CA3-7F81-45B6-B487-1996C6B92E5D}" dt="2022-04-13T13:48:02.704" v="37" actId="26606"/>
          <ac:picMkLst>
            <pc:docMk/>
            <pc:sldMk cId="3053867528" sldId="256"/>
            <ac:picMk id="5" creationId="{E17BC97E-094F-88C2-0755-7680473B01E5}"/>
          </ac:picMkLst>
        </pc:picChg>
        <pc:picChg chg="add mod">
          <ac:chgData name="Damian Kurpiewski" userId="a6c40eeacb61fb23" providerId="LiveId" clId="{12176CA3-7F81-45B6-B487-1996C6B92E5D}" dt="2022-04-13T13:48:33.835" v="44"/>
          <ac:picMkLst>
            <pc:docMk/>
            <pc:sldMk cId="3053867528" sldId="256"/>
            <ac:picMk id="7" creationId="{B527B0FA-D6B0-F733-D496-5FFD7710403A}"/>
          </ac:picMkLst>
        </pc:picChg>
        <pc:picChg chg="add del mod">
          <ac:chgData name="Damian Kurpiewski" userId="a6c40eeacb61fb23" providerId="LiveId" clId="{12176CA3-7F81-45B6-B487-1996C6B92E5D}" dt="2022-04-13T13:48:26.149" v="41" actId="26606"/>
          <ac:picMkLst>
            <pc:docMk/>
            <pc:sldMk cId="3053867528" sldId="256"/>
            <ac:picMk id="15" creationId="{66267FF1-B940-13C2-CCB9-DE36B35EDC01}"/>
          </ac:picMkLst>
        </pc:picChg>
        <pc:picChg chg="add mod">
          <ac:chgData name="Damian Kurpiewski" userId="a6c40eeacb61fb23" providerId="LiveId" clId="{12176CA3-7F81-45B6-B487-1996C6B92E5D}" dt="2022-04-13T13:49:40.178" v="46" actId="1076"/>
          <ac:picMkLst>
            <pc:docMk/>
            <pc:sldMk cId="3053867528" sldId="256"/>
            <ac:picMk id="17" creationId="{503053F9-19C5-4CAE-98A6-1CB2FFA185B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220CC-A536-4D64-AAC2-120667D7B08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FCD3A-741B-4FD0-A75C-8CD68CBF4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21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9FCD3A-741B-4FD0-A75C-8CD68CBF4B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18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BFEB98-EDB0-46AD-B8C7-53E609A71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10442B9-61EF-4CCF-8DFC-CC8DF89CA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67731C9-20DF-4AFD-A14F-75539909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B8DD-EEC7-4934-8128-EBAE09AE5CAF}" type="datetimeFigureOut">
              <a:rPr lang="pl-PL" smtClean="0"/>
              <a:t>13.04.2022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9BE0C7D-5CAB-427D-8A0C-1AF5D19BF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D8A6368-5FB7-4A06-B67E-369B987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EC3A9-E191-428F-93F8-4F1C45E4E6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365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387A46-D964-4F70-967B-D6DEA97D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6A9E2F35-3D25-4008-BFFA-9A2E43EE2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2301E5C-93A6-422D-B217-0470CF329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B8DD-EEC7-4934-8128-EBAE09AE5CAF}" type="datetimeFigureOut">
              <a:rPr lang="pl-PL" smtClean="0"/>
              <a:t>13.04.2022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502F91A-2D52-4D07-8B7C-5E09D6A99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CE330A6-F936-4221-A31E-614EEF82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EC3A9-E191-428F-93F8-4F1C45E4E6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387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242F9F1F-8CE9-4B87-AF40-ECAE72540C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36E2025E-A696-4FCE-838D-7608E0107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287DCC-2488-423A-ABA5-61E1BB87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B8DD-EEC7-4934-8128-EBAE09AE5CAF}" type="datetimeFigureOut">
              <a:rPr lang="pl-PL" smtClean="0"/>
              <a:t>13.04.2022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875D62C-D32D-4383-83AE-BE1147A30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41243AF-E474-4879-8C83-FE016137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EC3A9-E191-428F-93F8-4F1C45E4E6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534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D465F9-6E02-4832-8829-64820CF5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5E740DC-E3EF-4D87-BFFE-F64A10F20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4AA35C2-A517-4F96-87D8-E74B2F843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B8DD-EEC7-4934-8128-EBAE09AE5CAF}" type="datetimeFigureOut">
              <a:rPr lang="pl-PL" smtClean="0"/>
              <a:t>13.04.2022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578599E-3AF7-4674-B59F-CF211F5C3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296EA19-468D-485F-8BF6-A4092CDE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EC3A9-E191-428F-93F8-4F1C45E4E6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7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03130C-6C19-45CB-B852-7B7454A5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D2BB5A3-77E5-4C0D-A303-846491BAE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F67D97E-2D5E-484D-A291-14B2F4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B8DD-EEC7-4934-8128-EBAE09AE5CAF}" type="datetimeFigureOut">
              <a:rPr lang="pl-PL" smtClean="0"/>
              <a:t>13.04.2022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CA918C-CED2-4707-BB55-AD7C87541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EF0D663-8378-48BF-BCCC-9A1919ADA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EC3A9-E191-428F-93F8-4F1C45E4E6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5863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7F47C8-3AB4-41B4-A1C2-979A9C1F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E850E8-16FF-4215-AB3C-86396F6B4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389D1DF-082E-4E55-94ED-0CCCFCD5D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E0EF712-8E45-484A-BCAD-9A6C64CD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B8DD-EEC7-4934-8128-EBAE09AE5CAF}" type="datetimeFigureOut">
              <a:rPr lang="pl-PL" smtClean="0"/>
              <a:t>13.04.2022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29D20D9-BC35-4EA8-83D3-5DBFCC37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C0F6542-7D00-4C57-A7B7-7256FED9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EC3A9-E191-428F-93F8-4F1C45E4E6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1417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4290F3-B499-40D1-B4EC-67A24DB8F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B07856C-AB93-4D1A-98E1-ADC40FE60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283863F-8963-4C4D-A447-6B8124D2E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AA88F4C-E24B-411E-B4F6-B154F17687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726CF1FC-B22F-43E1-A13B-5BC5640A1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8575A8FE-3879-4936-974B-3AFC9F228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B8DD-EEC7-4934-8128-EBAE09AE5CAF}" type="datetimeFigureOut">
              <a:rPr lang="pl-PL" smtClean="0"/>
              <a:t>13.04.2022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1913CADB-2803-4E05-A5C3-7C3112D85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D2B4C213-03C9-4750-94F5-6C8382887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EC3A9-E191-428F-93F8-4F1C45E4E6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795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4C3F25-3375-4277-82A2-9CCF9739F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27CD4EC-FEA9-47EA-AA5C-C9C435CF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B8DD-EEC7-4934-8128-EBAE09AE5CAF}" type="datetimeFigureOut">
              <a:rPr lang="pl-PL" smtClean="0"/>
              <a:t>13.04.2022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BA5001B3-FF15-494D-8AB8-79814F028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8DE0F19-31FC-480B-822B-B4F77428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EC3A9-E191-428F-93F8-4F1C45E4E6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0676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3BAEE891-7998-46B9-AE44-5578C706B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B8DD-EEC7-4934-8128-EBAE09AE5CAF}" type="datetimeFigureOut">
              <a:rPr lang="pl-PL" smtClean="0"/>
              <a:t>13.04.2022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FD1DA2D-D005-45B8-97B3-BCAA76DF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959741B-263F-46A1-AFD2-67EDC222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EC3A9-E191-428F-93F8-4F1C45E4E6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5620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212DDB-4D51-4218-9D6E-47688805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AB58353-AC28-4E14-A340-2502E860E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C1B18F2-0433-495F-B814-68CE5437A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A93F2CB-4778-4B83-B31E-BABDED284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B8DD-EEC7-4934-8128-EBAE09AE5CAF}" type="datetimeFigureOut">
              <a:rPr lang="pl-PL" smtClean="0"/>
              <a:t>13.04.2022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8DAFA07-1B34-4993-A616-50FFB22FC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A85E130-4229-4766-A8B6-B71B0FAD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EC3A9-E191-428F-93F8-4F1C45E4E6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2331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5038D0-B599-4003-A523-A52ADB7AC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2AC318ED-FD69-4CEB-8EF6-837D7AFCF2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10566A1-0197-4906-A14E-D950A93CA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794F300-8D74-4FAC-91E2-D77572CF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B8DD-EEC7-4934-8128-EBAE09AE5CAF}" type="datetimeFigureOut">
              <a:rPr lang="pl-PL" smtClean="0"/>
              <a:t>13.04.2022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B64E8BE-0BC2-4916-AC0F-9E21BAB76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648155F-FAF5-4FF8-A6D9-75867B801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EC3A9-E191-428F-93F8-4F1C45E4E6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802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51910FEF-751A-4195-A927-83F61E8C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004C916-E38D-4FBB-809E-FA639EF9F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366F113-E0A3-432C-83E9-EDAE9D38C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0B8DD-EEC7-4934-8128-EBAE09AE5CAF}" type="datetimeFigureOut">
              <a:rPr lang="pl-PL" smtClean="0"/>
              <a:t>13.04.2022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425884F-DB40-42C9-B55C-7DFC2E618C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731F066-41FB-42C6-985E-ADC2C94CF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EC3A9-E191-428F-93F8-4F1C45E4E6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758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creativecommons.org/licenses/by-sa/4.0/legalcode.p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Wideo 6">
            <a:extLst>
              <a:ext uri="{FF2B5EF4-FFF2-40B4-BE49-F238E27FC236}">
                <a16:creationId xmlns:a16="http://schemas.microsoft.com/office/drawing/2014/main" id="{B527B0FA-D6B0-F733-D496-5FFD771040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80F8567-4C4F-4ACF-8306-C7408A5A8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sz="5400" dirty="0" err="1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QuickSort</a:t>
            </a:r>
            <a:r>
              <a:rPr lang="pl-PL" sz="54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:</a:t>
            </a:r>
            <a:br>
              <a:rPr lang="pl-PL" sz="54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</a:br>
            <a:r>
              <a:rPr lang="pl-PL" sz="54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Sortowanie Szybkie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24B9705-E97B-4EBA-ADF3-8EC483D07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sz="28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Damian Kurpiewski</a:t>
            </a:r>
          </a:p>
        </p:txBody>
      </p:sp>
      <p:pic>
        <p:nvPicPr>
          <p:cNvPr id="17" name="Picture 2">
            <a:hlinkClick r:id="rId6"/>
            <a:extLst>
              <a:ext uri="{FF2B5EF4-FFF2-40B4-BE49-F238E27FC236}">
                <a16:creationId xmlns:a16="http://schemas.microsoft.com/office/drawing/2014/main" id="{503053F9-19C5-4CAE-98A6-1CB2FFA18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538" y="6267914"/>
            <a:ext cx="1512168" cy="5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86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31020"/>
              </p:ext>
            </p:extLst>
          </p:nvPr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4687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149209"/>
              </p:ext>
            </p:extLst>
          </p:nvPr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2129883" y="1460810"/>
            <a:ext cx="434897" cy="87800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9686693" y="3781376"/>
            <a:ext cx="434897" cy="878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127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2129883" y="1460810"/>
            <a:ext cx="434897" cy="878000"/>
          </a:xfrm>
          <a:prstGeom prst="downArrow">
            <a:avLst/>
          </a:prstGeom>
          <a:solidFill>
            <a:srgbClr val="00B050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9686693" y="3781376"/>
            <a:ext cx="434897" cy="878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918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2129883" y="1460810"/>
            <a:ext cx="434897" cy="878000"/>
          </a:xfrm>
          <a:prstGeom prst="downArrow">
            <a:avLst/>
          </a:prstGeom>
          <a:solidFill>
            <a:srgbClr val="00B050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9686693" y="3781376"/>
            <a:ext cx="434897" cy="878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pic>
        <p:nvPicPr>
          <p:cNvPr id="6" name="Grafika 5" descr="Uniesiony kciuk">
            <a:extLst>
              <a:ext uri="{FF2B5EF4-FFF2-40B4-BE49-F238E27FC236}">
                <a16:creationId xmlns:a16="http://schemas.microsoft.com/office/drawing/2014/main" id="{06485721-1272-5841-A9BA-F97095503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0131" y="3744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7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3233853" y="1460810"/>
            <a:ext cx="434897" cy="878000"/>
          </a:xfrm>
          <a:prstGeom prst="downArrow">
            <a:avLst/>
          </a:prstGeom>
          <a:solidFill>
            <a:srgbClr val="00B050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9686693" y="3781376"/>
            <a:ext cx="434897" cy="878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774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3233853" y="1460810"/>
            <a:ext cx="434897" cy="878000"/>
          </a:xfrm>
          <a:prstGeom prst="downArrow">
            <a:avLst/>
          </a:prstGeom>
          <a:solidFill>
            <a:srgbClr val="00B050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9686693" y="3781376"/>
            <a:ext cx="434897" cy="878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pic>
        <p:nvPicPr>
          <p:cNvPr id="8" name="Grafika 7" descr="Ostrzeżenie">
            <a:extLst>
              <a:ext uri="{FF2B5EF4-FFF2-40B4-BE49-F238E27FC236}">
                <a16:creationId xmlns:a16="http://schemas.microsoft.com/office/drawing/2014/main" id="{45E8661B-40A8-BB43-9967-86A2166B0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4101" y="3744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83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3233853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9686693" y="3781376"/>
            <a:ext cx="434897" cy="878000"/>
          </a:xfrm>
          <a:prstGeom prst="downArrow">
            <a:avLst/>
          </a:prstGeom>
          <a:solidFill>
            <a:srgbClr val="FF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pic>
        <p:nvPicPr>
          <p:cNvPr id="5" name="Grafika 4" descr="Ostrzeżenie">
            <a:extLst>
              <a:ext uri="{FF2B5EF4-FFF2-40B4-BE49-F238E27FC236}">
                <a16:creationId xmlns:a16="http://schemas.microsoft.com/office/drawing/2014/main" id="{45F25F9E-0B44-154E-8713-4FFB6B06A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4101" y="3744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3233853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9686693" y="3781376"/>
            <a:ext cx="434897" cy="878000"/>
          </a:xfrm>
          <a:prstGeom prst="downArrow">
            <a:avLst/>
          </a:prstGeom>
          <a:solidFill>
            <a:srgbClr val="FF0000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pic>
        <p:nvPicPr>
          <p:cNvPr id="5" name="Grafika 4" descr="Ostrzeżenie">
            <a:extLst>
              <a:ext uri="{FF2B5EF4-FFF2-40B4-BE49-F238E27FC236}">
                <a16:creationId xmlns:a16="http://schemas.microsoft.com/office/drawing/2014/main" id="{EF2A0543-5C87-E542-B9C0-8E1CB4A6E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4101" y="3744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3233853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9686693" y="3781376"/>
            <a:ext cx="434897" cy="878000"/>
          </a:xfrm>
          <a:prstGeom prst="downArrow">
            <a:avLst/>
          </a:prstGeom>
          <a:solidFill>
            <a:srgbClr val="FF0000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pic>
        <p:nvPicPr>
          <p:cNvPr id="5" name="Grafika 4" descr="Uniesiony kciuk">
            <a:extLst>
              <a:ext uri="{FF2B5EF4-FFF2-40B4-BE49-F238E27FC236}">
                <a16:creationId xmlns:a16="http://schemas.microsoft.com/office/drawing/2014/main" id="{0DED6F9D-4413-F246-B1D1-4F71F9576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6941" y="1605693"/>
            <a:ext cx="914400" cy="914400"/>
          </a:xfrm>
          <a:prstGeom prst="rect">
            <a:avLst/>
          </a:prstGeom>
        </p:spPr>
      </p:pic>
      <p:pic>
        <p:nvPicPr>
          <p:cNvPr id="6" name="Grafika 5" descr="Ostrzeżenie">
            <a:extLst>
              <a:ext uri="{FF2B5EF4-FFF2-40B4-BE49-F238E27FC236}">
                <a16:creationId xmlns:a16="http://schemas.microsoft.com/office/drawing/2014/main" id="{A7151A31-6004-E243-8DC9-EB52C49B2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4101" y="3744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14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3233853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8582722" y="3781376"/>
            <a:ext cx="434897" cy="878000"/>
          </a:xfrm>
          <a:prstGeom prst="downArrow">
            <a:avLst/>
          </a:prstGeom>
          <a:solidFill>
            <a:srgbClr val="FF0000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pic>
        <p:nvPicPr>
          <p:cNvPr id="5" name="Grafika 4" descr="Ostrzeżenie">
            <a:extLst>
              <a:ext uri="{FF2B5EF4-FFF2-40B4-BE49-F238E27FC236}">
                <a16:creationId xmlns:a16="http://schemas.microsoft.com/office/drawing/2014/main" id="{84E2DD78-BFC6-A244-8E97-AF653DCA9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4101" y="3744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65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025421"/>
              </p:ext>
            </p:extLst>
          </p:nvPr>
        </p:nvGraphicFramePr>
        <p:xfrm>
          <a:off x="1776000" y="1126191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712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3233853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8582722" y="3781376"/>
            <a:ext cx="434897" cy="878000"/>
          </a:xfrm>
          <a:prstGeom prst="downArrow">
            <a:avLst/>
          </a:prstGeom>
          <a:solidFill>
            <a:srgbClr val="FF0000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pic>
        <p:nvPicPr>
          <p:cNvPr id="5" name="Grafika 4" descr="Ostrzeżenie">
            <a:extLst>
              <a:ext uri="{FF2B5EF4-FFF2-40B4-BE49-F238E27FC236}">
                <a16:creationId xmlns:a16="http://schemas.microsoft.com/office/drawing/2014/main" id="{7573C6E9-31F8-974A-9C3D-5A6907B9E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2970" y="1460810"/>
            <a:ext cx="914400" cy="914400"/>
          </a:xfrm>
          <a:prstGeom prst="rect">
            <a:avLst/>
          </a:prstGeom>
        </p:spPr>
      </p:pic>
      <p:pic>
        <p:nvPicPr>
          <p:cNvPr id="6" name="Grafika 5" descr="Ostrzeżenie">
            <a:extLst>
              <a:ext uri="{FF2B5EF4-FFF2-40B4-BE49-F238E27FC236}">
                <a16:creationId xmlns:a16="http://schemas.microsoft.com/office/drawing/2014/main" id="{6D5314D7-48C8-594E-A2B2-00E2B942A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4101" y="3744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32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3233853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8582722" y="3781376"/>
            <a:ext cx="434897" cy="878000"/>
          </a:xfrm>
          <a:prstGeom prst="downArrow">
            <a:avLst/>
          </a:prstGeom>
          <a:solidFill>
            <a:srgbClr val="FF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pic>
        <p:nvPicPr>
          <p:cNvPr id="5" name="Grafika 4" descr="Ostrzeżenie">
            <a:extLst>
              <a:ext uri="{FF2B5EF4-FFF2-40B4-BE49-F238E27FC236}">
                <a16:creationId xmlns:a16="http://schemas.microsoft.com/office/drawing/2014/main" id="{7573C6E9-31F8-974A-9C3D-5A6907B9E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2970" y="1460810"/>
            <a:ext cx="914400" cy="914400"/>
          </a:xfrm>
          <a:prstGeom prst="rect">
            <a:avLst/>
          </a:prstGeom>
        </p:spPr>
      </p:pic>
      <p:pic>
        <p:nvPicPr>
          <p:cNvPr id="6" name="Grafika 5" descr="Ostrzeżenie">
            <a:extLst>
              <a:ext uri="{FF2B5EF4-FFF2-40B4-BE49-F238E27FC236}">
                <a16:creationId xmlns:a16="http://schemas.microsoft.com/office/drawing/2014/main" id="{6D5314D7-48C8-594E-A2B2-00E2B942A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4101" y="3744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21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3233853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8582722" y="3781376"/>
            <a:ext cx="434897" cy="878000"/>
          </a:xfrm>
          <a:prstGeom prst="downArrow">
            <a:avLst/>
          </a:prstGeom>
          <a:solidFill>
            <a:srgbClr val="FF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sp>
        <p:nvSpPr>
          <p:cNvPr id="6" name="Strzałka zakrzywiona w górę 5">
            <a:extLst>
              <a:ext uri="{FF2B5EF4-FFF2-40B4-BE49-F238E27FC236}">
                <a16:creationId xmlns:a16="http://schemas.microsoft.com/office/drawing/2014/main" id="{FF2D3E1D-90E6-2C4B-9AF5-0509BCA94CBD}"/>
              </a:ext>
            </a:extLst>
          </p:cNvPr>
          <p:cNvSpPr/>
          <p:nvPr/>
        </p:nvSpPr>
        <p:spPr>
          <a:xfrm>
            <a:off x="3233853" y="3340625"/>
            <a:ext cx="5898996" cy="164106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7" name="Strzałka zakrzywiona w górę 6">
            <a:extLst>
              <a:ext uri="{FF2B5EF4-FFF2-40B4-BE49-F238E27FC236}">
                <a16:creationId xmlns:a16="http://schemas.microsoft.com/office/drawing/2014/main" id="{4D2E2E40-7A91-5549-B99D-9658002280F4}"/>
              </a:ext>
            </a:extLst>
          </p:cNvPr>
          <p:cNvSpPr/>
          <p:nvPr/>
        </p:nvSpPr>
        <p:spPr>
          <a:xfrm rot="10800000">
            <a:off x="3118623" y="1138500"/>
            <a:ext cx="5898996" cy="164106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546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44087"/>
              </p:ext>
            </p:extLst>
          </p:nvPr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pl-PL" sz="6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pl-PL" sz="6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3233853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8582722" y="3781376"/>
            <a:ext cx="434897" cy="878000"/>
          </a:xfrm>
          <a:prstGeom prst="downArrow">
            <a:avLst/>
          </a:prstGeom>
          <a:solidFill>
            <a:srgbClr val="FF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sp>
        <p:nvSpPr>
          <p:cNvPr id="6" name="Strzałka zakrzywiona w górę 5">
            <a:extLst>
              <a:ext uri="{FF2B5EF4-FFF2-40B4-BE49-F238E27FC236}">
                <a16:creationId xmlns:a16="http://schemas.microsoft.com/office/drawing/2014/main" id="{FF2D3E1D-90E6-2C4B-9AF5-0509BCA94CBD}"/>
              </a:ext>
            </a:extLst>
          </p:cNvPr>
          <p:cNvSpPr/>
          <p:nvPr/>
        </p:nvSpPr>
        <p:spPr>
          <a:xfrm>
            <a:off x="3233853" y="3340625"/>
            <a:ext cx="5898996" cy="164106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7" name="Strzałka zakrzywiona w górę 6">
            <a:extLst>
              <a:ext uri="{FF2B5EF4-FFF2-40B4-BE49-F238E27FC236}">
                <a16:creationId xmlns:a16="http://schemas.microsoft.com/office/drawing/2014/main" id="{4D2E2E40-7A91-5549-B99D-9658002280F4}"/>
              </a:ext>
            </a:extLst>
          </p:cNvPr>
          <p:cNvSpPr/>
          <p:nvPr/>
        </p:nvSpPr>
        <p:spPr>
          <a:xfrm rot="10800000">
            <a:off x="3118623" y="1138500"/>
            <a:ext cx="5898996" cy="164106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021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pl-PL" sz="6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pl-PL" sz="6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3233853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8582722" y="3781376"/>
            <a:ext cx="434897" cy="878000"/>
          </a:xfrm>
          <a:prstGeom prst="downArrow">
            <a:avLst/>
          </a:prstGeom>
          <a:solidFill>
            <a:srgbClr val="FF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904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pl-PL" sz="6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pl-PL" sz="6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3233853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8582722" y="3781376"/>
            <a:ext cx="434897" cy="878000"/>
          </a:xfrm>
          <a:prstGeom prst="downArrow">
            <a:avLst/>
          </a:prstGeom>
          <a:solidFill>
            <a:srgbClr val="FF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BB088729-3173-DB4E-BFE0-4FDAFB17766F}"/>
              </a:ext>
            </a:extLst>
          </p:cNvPr>
          <p:cNvSpPr/>
          <p:nvPr/>
        </p:nvSpPr>
        <p:spPr>
          <a:xfrm>
            <a:off x="1798303" y="4659377"/>
            <a:ext cx="86400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 zamianie </a:t>
            </a:r>
            <a:r>
              <a:rPr lang="pl-PL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zawsze</a:t>
            </a:r>
            <a:r>
              <a:rPr lang="pl-PL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przesuwamy oba wskaźniki o jeden</a:t>
            </a:r>
          </a:p>
        </p:txBody>
      </p:sp>
    </p:spTree>
    <p:extLst>
      <p:ext uri="{BB962C8B-B14F-4D97-AF65-F5344CB8AC3E}">
        <p14:creationId xmlns:p14="http://schemas.microsoft.com/office/powerpoint/2010/main" val="1691319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pl-PL" sz="6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pl-PL" sz="6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3233853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8582722" y="3781376"/>
            <a:ext cx="434897" cy="878000"/>
          </a:xfrm>
          <a:prstGeom prst="downArrow">
            <a:avLst/>
          </a:prstGeom>
          <a:solidFill>
            <a:srgbClr val="FF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pic>
        <p:nvPicPr>
          <p:cNvPr id="6" name="Grafika 5" descr="Strzałka: prosta">
            <a:extLst>
              <a:ext uri="{FF2B5EF4-FFF2-40B4-BE49-F238E27FC236}">
                <a16:creationId xmlns:a16="http://schemas.microsoft.com/office/drawing/2014/main" id="{67D46EF2-72BC-0043-9154-D5E77BCD5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8322" y="3763176"/>
            <a:ext cx="914400" cy="914400"/>
          </a:xfrm>
          <a:prstGeom prst="rect">
            <a:avLst/>
          </a:prstGeom>
        </p:spPr>
      </p:pic>
      <p:pic>
        <p:nvPicPr>
          <p:cNvPr id="7" name="Grafika 6" descr="Strzałka: prosta">
            <a:extLst>
              <a:ext uri="{FF2B5EF4-FFF2-40B4-BE49-F238E27FC236}">
                <a16:creationId xmlns:a16="http://schemas.microsoft.com/office/drawing/2014/main" id="{F6DF9D4A-A7D7-804A-8BD3-833694852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3668750" y="14244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35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pl-PL" sz="6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pl-PL" sz="6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4304370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7512205" y="3781376"/>
            <a:ext cx="434897" cy="878000"/>
          </a:xfrm>
          <a:prstGeom prst="downArrow">
            <a:avLst/>
          </a:prstGeom>
          <a:solidFill>
            <a:srgbClr val="FF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935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pl-PL" sz="6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pl-PL" sz="6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4304370" y="1460810"/>
            <a:ext cx="434897" cy="878000"/>
          </a:xfrm>
          <a:prstGeom prst="downArrow">
            <a:avLst/>
          </a:prstGeom>
          <a:solidFill>
            <a:srgbClr val="00B050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7512205" y="3781376"/>
            <a:ext cx="434897" cy="878000"/>
          </a:xfrm>
          <a:prstGeom prst="downArrow">
            <a:avLst/>
          </a:prstGeom>
          <a:solidFill>
            <a:srgbClr val="FF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370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pl-PL" sz="6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pl-PL" sz="6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4304370" y="1460810"/>
            <a:ext cx="434897" cy="878000"/>
          </a:xfrm>
          <a:prstGeom prst="downArrow">
            <a:avLst/>
          </a:prstGeom>
          <a:solidFill>
            <a:srgbClr val="00B050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7512205" y="3781376"/>
            <a:ext cx="434897" cy="878000"/>
          </a:xfrm>
          <a:prstGeom prst="downArrow">
            <a:avLst/>
          </a:prstGeom>
          <a:solidFill>
            <a:srgbClr val="FF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pic>
        <p:nvPicPr>
          <p:cNvPr id="5" name="Grafika 4" descr="Ostrzeżenie">
            <a:extLst>
              <a:ext uri="{FF2B5EF4-FFF2-40B4-BE49-F238E27FC236}">
                <a16:creationId xmlns:a16="http://schemas.microsoft.com/office/drawing/2014/main" id="{A361B94D-CF93-9247-85E3-9DAFA4F2B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618" y="3744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08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863699"/>
              </p:ext>
            </p:extLst>
          </p:nvPr>
        </p:nvGraphicFramePr>
        <p:xfrm>
          <a:off x="1776000" y="1126191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Prostokąt 2">
            <a:extLst>
              <a:ext uri="{FF2B5EF4-FFF2-40B4-BE49-F238E27FC236}">
                <a16:creationId xmlns:a16="http://schemas.microsoft.com/office/drawing/2014/main" id="{5A4B1816-5755-ED4C-A0E0-E878BECFF381}"/>
              </a:ext>
            </a:extLst>
          </p:cNvPr>
          <p:cNvSpPr/>
          <p:nvPr/>
        </p:nvSpPr>
        <p:spPr>
          <a:xfrm>
            <a:off x="451506" y="2788915"/>
            <a:ext cx="56444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Wybieramy </a:t>
            </a:r>
            <a:r>
              <a:rPr lang="pl-PL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pivot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1008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pl-PL" sz="6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pl-PL" sz="6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4304370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7512205" y="3781376"/>
            <a:ext cx="434897" cy="878000"/>
          </a:xfrm>
          <a:prstGeom prst="downArrow">
            <a:avLst/>
          </a:prstGeom>
          <a:solidFill>
            <a:srgbClr val="FF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pic>
        <p:nvPicPr>
          <p:cNvPr id="5" name="Grafika 4" descr="Ostrzeżenie">
            <a:extLst>
              <a:ext uri="{FF2B5EF4-FFF2-40B4-BE49-F238E27FC236}">
                <a16:creationId xmlns:a16="http://schemas.microsoft.com/office/drawing/2014/main" id="{1779A978-5287-A14E-A864-46192BD02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618" y="3744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71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pl-PL" sz="6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pl-PL" sz="6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4304370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7512205" y="3781376"/>
            <a:ext cx="434897" cy="878000"/>
          </a:xfrm>
          <a:prstGeom prst="downArrow">
            <a:avLst/>
          </a:prstGeom>
          <a:solidFill>
            <a:srgbClr val="FF0000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pic>
        <p:nvPicPr>
          <p:cNvPr id="5" name="Grafika 4" descr="Ostrzeżenie">
            <a:extLst>
              <a:ext uri="{FF2B5EF4-FFF2-40B4-BE49-F238E27FC236}">
                <a16:creationId xmlns:a16="http://schemas.microsoft.com/office/drawing/2014/main" id="{547E3F0A-2ADC-ED46-9110-30E1BF58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618" y="3744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93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pl-PL" sz="6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pl-PL" sz="6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4304370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7512205" y="3781376"/>
            <a:ext cx="434897" cy="878000"/>
          </a:xfrm>
          <a:prstGeom prst="downArrow">
            <a:avLst/>
          </a:prstGeom>
          <a:solidFill>
            <a:srgbClr val="FF0000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pic>
        <p:nvPicPr>
          <p:cNvPr id="5" name="Grafika 4" descr="Uniesiony kciuk">
            <a:extLst>
              <a:ext uri="{FF2B5EF4-FFF2-40B4-BE49-F238E27FC236}">
                <a16:creationId xmlns:a16="http://schemas.microsoft.com/office/drawing/2014/main" id="{798B73C6-6299-314C-B581-A81511843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2453" y="1515052"/>
            <a:ext cx="914400" cy="914400"/>
          </a:xfrm>
          <a:prstGeom prst="rect">
            <a:avLst/>
          </a:prstGeom>
        </p:spPr>
      </p:pic>
      <p:pic>
        <p:nvPicPr>
          <p:cNvPr id="6" name="Grafika 5" descr="Ostrzeżenie">
            <a:extLst>
              <a:ext uri="{FF2B5EF4-FFF2-40B4-BE49-F238E27FC236}">
                <a16:creationId xmlns:a16="http://schemas.microsoft.com/office/drawing/2014/main" id="{F9E5E072-D079-6B47-8B18-B38C39E96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4618" y="3744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6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pl-PL" sz="6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pl-PL" sz="6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4304370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6408235" y="3781376"/>
            <a:ext cx="434897" cy="878000"/>
          </a:xfrm>
          <a:prstGeom prst="downArrow">
            <a:avLst/>
          </a:prstGeom>
          <a:solidFill>
            <a:srgbClr val="FF0000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pic>
        <p:nvPicPr>
          <p:cNvPr id="5" name="Grafika 4" descr="Ostrzeżenie">
            <a:extLst>
              <a:ext uri="{FF2B5EF4-FFF2-40B4-BE49-F238E27FC236}">
                <a16:creationId xmlns:a16="http://schemas.microsoft.com/office/drawing/2014/main" id="{2FF18672-4946-7E44-BC90-5B5D1B2F3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618" y="3744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06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pl-PL" sz="6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pl-PL" sz="6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4304370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6408235" y="3781376"/>
            <a:ext cx="434897" cy="878000"/>
          </a:xfrm>
          <a:prstGeom prst="downArrow">
            <a:avLst/>
          </a:prstGeom>
          <a:solidFill>
            <a:srgbClr val="FF0000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pic>
        <p:nvPicPr>
          <p:cNvPr id="5" name="Grafika 4" descr="Ostrzeżenie">
            <a:extLst>
              <a:ext uri="{FF2B5EF4-FFF2-40B4-BE49-F238E27FC236}">
                <a16:creationId xmlns:a16="http://schemas.microsoft.com/office/drawing/2014/main" id="{4FFB8B17-C539-7047-A6E9-2671DD307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0257" y="1460810"/>
            <a:ext cx="914400" cy="914400"/>
          </a:xfrm>
          <a:prstGeom prst="rect">
            <a:avLst/>
          </a:prstGeom>
        </p:spPr>
      </p:pic>
      <p:pic>
        <p:nvPicPr>
          <p:cNvPr id="6" name="Grafika 5" descr="Ostrzeżenie">
            <a:extLst>
              <a:ext uri="{FF2B5EF4-FFF2-40B4-BE49-F238E27FC236}">
                <a16:creationId xmlns:a16="http://schemas.microsoft.com/office/drawing/2014/main" id="{C14F6147-F1A8-0742-B188-450EE52CD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618" y="3744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68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pl-PL" sz="6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pl-PL" sz="6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4304370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6408235" y="3781376"/>
            <a:ext cx="434897" cy="878000"/>
          </a:xfrm>
          <a:prstGeom prst="downArrow">
            <a:avLst/>
          </a:prstGeom>
          <a:solidFill>
            <a:srgbClr val="FF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pic>
        <p:nvPicPr>
          <p:cNvPr id="5" name="Grafika 4" descr="Ostrzeżenie">
            <a:extLst>
              <a:ext uri="{FF2B5EF4-FFF2-40B4-BE49-F238E27FC236}">
                <a16:creationId xmlns:a16="http://schemas.microsoft.com/office/drawing/2014/main" id="{5BAC97EF-A194-374B-A881-7CDFAA572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618" y="3744977"/>
            <a:ext cx="914400" cy="914400"/>
          </a:xfrm>
          <a:prstGeom prst="rect">
            <a:avLst/>
          </a:prstGeom>
        </p:spPr>
      </p:pic>
      <p:pic>
        <p:nvPicPr>
          <p:cNvPr id="6" name="Grafika 5" descr="Ostrzeżenie">
            <a:extLst>
              <a:ext uri="{FF2B5EF4-FFF2-40B4-BE49-F238E27FC236}">
                <a16:creationId xmlns:a16="http://schemas.microsoft.com/office/drawing/2014/main" id="{2F833F98-6754-B946-993A-21004724C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0257" y="14608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01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pl-PL" sz="6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pl-PL" sz="6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4304370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6408235" y="3781376"/>
            <a:ext cx="434897" cy="878000"/>
          </a:xfrm>
          <a:prstGeom prst="downArrow">
            <a:avLst/>
          </a:prstGeom>
          <a:solidFill>
            <a:srgbClr val="FF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sp>
        <p:nvSpPr>
          <p:cNvPr id="6" name="Strzałka zakrzywiona w górę 5">
            <a:extLst>
              <a:ext uri="{FF2B5EF4-FFF2-40B4-BE49-F238E27FC236}">
                <a16:creationId xmlns:a16="http://schemas.microsoft.com/office/drawing/2014/main" id="{F9A20288-1310-2245-8640-AF10D13B5CB3}"/>
              </a:ext>
            </a:extLst>
          </p:cNvPr>
          <p:cNvSpPr/>
          <p:nvPr/>
        </p:nvSpPr>
        <p:spPr>
          <a:xfrm rot="10800000">
            <a:off x="4304368" y="1918010"/>
            <a:ext cx="2442119" cy="86155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7" name="Strzałka zakrzywiona w górę 6">
            <a:extLst>
              <a:ext uri="{FF2B5EF4-FFF2-40B4-BE49-F238E27FC236}">
                <a16:creationId xmlns:a16="http://schemas.microsoft.com/office/drawing/2014/main" id="{8ABE4932-3943-3F4F-BCFC-5EB36FEABF00}"/>
              </a:ext>
            </a:extLst>
          </p:cNvPr>
          <p:cNvSpPr/>
          <p:nvPr/>
        </p:nvSpPr>
        <p:spPr>
          <a:xfrm>
            <a:off x="4401013" y="3381646"/>
            <a:ext cx="2442119" cy="86155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068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508371"/>
              </p:ext>
            </p:extLst>
          </p:nvPr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pl-PL" sz="6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l-PL" sz="6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pl-PL" sz="6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pl-PL" sz="6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4304370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6408235" y="3781376"/>
            <a:ext cx="434897" cy="878000"/>
          </a:xfrm>
          <a:prstGeom prst="downArrow">
            <a:avLst/>
          </a:prstGeom>
          <a:solidFill>
            <a:srgbClr val="FF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sp>
        <p:nvSpPr>
          <p:cNvPr id="6" name="Strzałka zakrzywiona w górę 5">
            <a:extLst>
              <a:ext uri="{FF2B5EF4-FFF2-40B4-BE49-F238E27FC236}">
                <a16:creationId xmlns:a16="http://schemas.microsoft.com/office/drawing/2014/main" id="{F9A20288-1310-2245-8640-AF10D13B5CB3}"/>
              </a:ext>
            </a:extLst>
          </p:cNvPr>
          <p:cNvSpPr/>
          <p:nvPr/>
        </p:nvSpPr>
        <p:spPr>
          <a:xfrm rot="10800000">
            <a:off x="4304368" y="1918010"/>
            <a:ext cx="2442119" cy="86155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7" name="Strzałka zakrzywiona w górę 6">
            <a:extLst>
              <a:ext uri="{FF2B5EF4-FFF2-40B4-BE49-F238E27FC236}">
                <a16:creationId xmlns:a16="http://schemas.microsoft.com/office/drawing/2014/main" id="{8ABE4932-3943-3F4F-BCFC-5EB36FEABF00}"/>
              </a:ext>
            </a:extLst>
          </p:cNvPr>
          <p:cNvSpPr/>
          <p:nvPr/>
        </p:nvSpPr>
        <p:spPr>
          <a:xfrm>
            <a:off x="4401013" y="3381646"/>
            <a:ext cx="2442119" cy="86155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466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pl-PL" sz="6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l-PL" sz="6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pl-PL" sz="6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pl-PL" sz="6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4304370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6408235" y="3781376"/>
            <a:ext cx="434897" cy="878000"/>
          </a:xfrm>
          <a:prstGeom prst="downArrow">
            <a:avLst/>
          </a:prstGeom>
          <a:solidFill>
            <a:srgbClr val="FF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pic>
        <p:nvPicPr>
          <p:cNvPr id="8" name="Grafika 7" descr="Strzałka: prosta">
            <a:extLst>
              <a:ext uri="{FF2B5EF4-FFF2-40B4-BE49-F238E27FC236}">
                <a16:creationId xmlns:a16="http://schemas.microsoft.com/office/drawing/2014/main" id="{8127D82B-6B5F-8E46-9EEE-3E2FDE2D9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739267" y="1442610"/>
            <a:ext cx="914400" cy="914400"/>
          </a:xfrm>
          <a:prstGeom prst="rect">
            <a:avLst/>
          </a:prstGeom>
        </p:spPr>
      </p:pic>
      <p:pic>
        <p:nvPicPr>
          <p:cNvPr id="9" name="Grafika 8" descr="Strzałka: prosta">
            <a:extLst>
              <a:ext uri="{FF2B5EF4-FFF2-40B4-BE49-F238E27FC236}">
                <a16:creationId xmlns:a16="http://schemas.microsoft.com/office/drawing/2014/main" id="{6325F996-C1F5-6145-98E0-EF2CA5091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3834" y="37631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85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pl-PL" sz="6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l-PL" sz="6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pl-PL" sz="6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pl-PL" sz="6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5363736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5363736" y="3781376"/>
            <a:ext cx="434897" cy="878000"/>
          </a:xfrm>
          <a:prstGeom prst="downArrow">
            <a:avLst/>
          </a:prstGeom>
          <a:solidFill>
            <a:srgbClr val="FF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5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385949"/>
              </p:ext>
            </p:extLst>
          </p:nvPr>
        </p:nvGraphicFramePr>
        <p:xfrm>
          <a:off x="1776000" y="1126191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Prostokąt 2">
            <a:extLst>
              <a:ext uri="{FF2B5EF4-FFF2-40B4-BE49-F238E27FC236}">
                <a16:creationId xmlns:a16="http://schemas.microsoft.com/office/drawing/2014/main" id="{5A4B1816-5755-ED4C-A0E0-E878BECFF381}"/>
              </a:ext>
            </a:extLst>
          </p:cNvPr>
          <p:cNvSpPr/>
          <p:nvPr/>
        </p:nvSpPr>
        <p:spPr>
          <a:xfrm>
            <a:off x="451506" y="2788915"/>
            <a:ext cx="56444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Wybieramy </a:t>
            </a:r>
            <a:r>
              <a:rPr lang="pl-PL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pivot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9432BE63-6991-BF4A-B025-A9D7227C7B8D}"/>
              </a:ext>
            </a:extLst>
          </p:cNvPr>
          <p:cNvSpPr/>
          <p:nvPr/>
        </p:nvSpPr>
        <p:spPr>
          <a:xfrm>
            <a:off x="1684138" y="3712245"/>
            <a:ext cx="873186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l-PL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Wartość (element) definiująca podział.</a:t>
            </a:r>
            <a:br>
              <a:rPr lang="pl-PL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pl-PL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Zazwyczaj: element środkowy, pierwszy, losowy, mediana z trzech elementów…</a:t>
            </a:r>
            <a:br>
              <a:rPr lang="pl-PL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pl-PL" sz="2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Jego wybór jest kluczowy dla skuteczności algorytmu.</a:t>
            </a:r>
          </a:p>
        </p:txBody>
      </p:sp>
    </p:spTree>
    <p:extLst>
      <p:ext uri="{BB962C8B-B14F-4D97-AF65-F5344CB8AC3E}">
        <p14:creationId xmlns:p14="http://schemas.microsoft.com/office/powerpoint/2010/main" val="1898335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/>
        </p:nvGraphicFramePr>
        <p:xfrm>
          <a:off x="1798303" y="2520093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pl-PL" sz="6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pl-PL" sz="6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pl-PL" sz="6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pl-PL" sz="6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Strzałka w dół 2">
            <a:extLst>
              <a:ext uri="{FF2B5EF4-FFF2-40B4-BE49-F238E27FC236}">
                <a16:creationId xmlns:a16="http://schemas.microsoft.com/office/drawing/2014/main" id="{0EA41ED3-33F0-B44B-B287-2415D9CDF08C}"/>
              </a:ext>
            </a:extLst>
          </p:cNvPr>
          <p:cNvSpPr/>
          <p:nvPr/>
        </p:nvSpPr>
        <p:spPr>
          <a:xfrm>
            <a:off x="5363736" y="1460810"/>
            <a:ext cx="434897" cy="878000"/>
          </a:xfrm>
          <a:prstGeom prst="downArrow">
            <a:avLst/>
          </a:prstGeom>
          <a:solidFill>
            <a:srgbClr val="00B05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rzałka w dół 3">
            <a:extLst>
              <a:ext uri="{FF2B5EF4-FFF2-40B4-BE49-F238E27FC236}">
                <a16:creationId xmlns:a16="http://schemas.microsoft.com/office/drawing/2014/main" id="{1A0A4B4B-9ACA-FC4B-AADC-11E5E496463D}"/>
              </a:ext>
            </a:extLst>
          </p:cNvPr>
          <p:cNvSpPr/>
          <p:nvPr/>
        </p:nvSpPr>
        <p:spPr>
          <a:xfrm rot="10800000">
            <a:off x="5363736" y="3781376"/>
            <a:ext cx="434897" cy="878000"/>
          </a:xfrm>
          <a:prstGeom prst="downArrow">
            <a:avLst/>
          </a:prstGeom>
          <a:solidFill>
            <a:srgbClr val="FF0000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00B050"/>
              </a:solidFill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0DD6D39C-CBF1-564D-AD5C-6B92CD85EBFB}"/>
              </a:ext>
            </a:extLst>
          </p:cNvPr>
          <p:cNvSpPr/>
          <p:nvPr/>
        </p:nvSpPr>
        <p:spPr>
          <a:xfrm>
            <a:off x="490654" y="5242184"/>
            <a:ext cx="1118467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Jeśli oba wskaźniki pokazują ten sam element, lub się miną, to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1AE69DEF-6B4F-4F4D-A4B0-FF565FEA8A51}"/>
              </a:ext>
            </a:extLst>
          </p:cNvPr>
          <p:cNvSpPr/>
          <p:nvPr/>
        </p:nvSpPr>
        <p:spPr>
          <a:xfrm>
            <a:off x="4517128" y="5765404"/>
            <a:ext cx="25630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KONIEC!</a:t>
            </a:r>
          </a:p>
        </p:txBody>
      </p:sp>
    </p:spTree>
    <p:extLst>
      <p:ext uri="{BB962C8B-B14F-4D97-AF65-F5344CB8AC3E}">
        <p14:creationId xmlns:p14="http://schemas.microsoft.com/office/powerpoint/2010/main" val="3647410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897380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083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588469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Prostokąt 2">
            <a:extLst>
              <a:ext uri="{FF2B5EF4-FFF2-40B4-BE49-F238E27FC236}">
                <a16:creationId xmlns:a16="http://schemas.microsoft.com/office/drawing/2014/main" id="{A004C078-F668-4AE0-A1A6-0C33905B951C}"/>
              </a:ext>
            </a:extLst>
          </p:cNvPr>
          <p:cNvSpPr/>
          <p:nvPr/>
        </p:nvSpPr>
        <p:spPr>
          <a:xfrm>
            <a:off x="2843414" y="695039"/>
            <a:ext cx="14981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lewy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CB92224-8D2A-4E52-8C8D-0A93EDFF7619}"/>
              </a:ext>
            </a:extLst>
          </p:cNvPr>
          <p:cNvSpPr/>
          <p:nvPr/>
        </p:nvSpPr>
        <p:spPr>
          <a:xfrm>
            <a:off x="9348586" y="695039"/>
            <a:ext cx="19170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prawy</a:t>
            </a:r>
          </a:p>
        </p:txBody>
      </p:sp>
    </p:spTree>
    <p:extLst>
      <p:ext uri="{BB962C8B-B14F-4D97-AF65-F5344CB8AC3E}">
        <p14:creationId xmlns:p14="http://schemas.microsoft.com/office/powerpoint/2010/main" val="1889774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875569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7030A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Prostokąt 2">
            <a:extLst>
              <a:ext uri="{FF2B5EF4-FFF2-40B4-BE49-F238E27FC236}">
                <a16:creationId xmlns:a16="http://schemas.microsoft.com/office/drawing/2014/main" id="{A004C078-F668-4AE0-A1A6-0C33905B951C}"/>
              </a:ext>
            </a:extLst>
          </p:cNvPr>
          <p:cNvSpPr/>
          <p:nvPr/>
        </p:nvSpPr>
        <p:spPr>
          <a:xfrm>
            <a:off x="2843414" y="695039"/>
            <a:ext cx="14981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lewy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CB92224-8D2A-4E52-8C8D-0A93EDFF7619}"/>
              </a:ext>
            </a:extLst>
          </p:cNvPr>
          <p:cNvSpPr/>
          <p:nvPr/>
        </p:nvSpPr>
        <p:spPr>
          <a:xfrm>
            <a:off x="9348586" y="695039"/>
            <a:ext cx="19170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prawy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BB10523C-BC0C-4A7A-9021-C68CD49CD948}"/>
              </a:ext>
            </a:extLst>
          </p:cNvPr>
          <p:cNvSpPr/>
          <p:nvPr/>
        </p:nvSpPr>
        <p:spPr>
          <a:xfrm>
            <a:off x="5638040" y="3778369"/>
            <a:ext cx="16113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pivot</a:t>
            </a:r>
            <a:endParaRPr lang="pl-PL" sz="54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5391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079870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6841131" y="5239631"/>
            <a:ext cx="3922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2400" dirty="0" err="1">
                <a:latin typeface="Consolas" panose="020B0609020204030204" pitchFamily="49" charset="0"/>
              </a:rPr>
              <a:t>pivot</a:t>
            </a:r>
            <a:r>
              <a:rPr lang="pl-PL" sz="2400" dirty="0">
                <a:latin typeface="Consolas" panose="020B0609020204030204" pitchFamily="49" charset="0"/>
              </a:rPr>
              <a:t> = tablica[4] = 5</a:t>
            </a:r>
          </a:p>
        </p:txBody>
      </p:sp>
    </p:spTree>
    <p:extLst>
      <p:ext uri="{BB962C8B-B14F-4D97-AF65-F5344CB8AC3E}">
        <p14:creationId xmlns:p14="http://schemas.microsoft.com/office/powerpoint/2010/main" val="15723068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39031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17139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2400" dirty="0" err="1">
                <a:latin typeface="Consolas" panose="020B0609020204030204" pitchFamily="49" charset="0"/>
              </a:rPr>
              <a:t>pivot</a:t>
            </a:r>
            <a:r>
              <a:rPr lang="pl-PL" sz="2400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3420815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10103974" y="64436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417444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655294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17139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2400" dirty="0" err="1">
                <a:latin typeface="Consolas" panose="020B0609020204030204" pitchFamily="49" charset="0"/>
              </a:rPr>
              <a:t>pivot</a:t>
            </a:r>
            <a:r>
              <a:rPr lang="pl-PL" sz="2400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3420815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10103974" y="64436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336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</p:txBody>
      </p:sp>
    </p:spTree>
    <p:extLst>
      <p:ext uri="{BB962C8B-B14F-4D97-AF65-F5344CB8AC3E}">
        <p14:creationId xmlns:p14="http://schemas.microsoft.com/office/powerpoint/2010/main" val="3966375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044656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17139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2400" dirty="0" err="1">
                <a:latin typeface="Consolas" panose="020B0609020204030204" pitchFamily="49" charset="0"/>
              </a:rPr>
              <a:t>pivot</a:t>
            </a:r>
            <a:r>
              <a:rPr lang="pl-PL" sz="2400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3420815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10103974" y="64436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514350" indent="-514350">
              <a:buFont typeface="+mj-lt"/>
              <a:buAutoNum type="arabicPeriod" startAt="5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281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821047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7030A0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3420815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10103974" y="64436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514350" indent="-514350">
              <a:buFont typeface="+mj-lt"/>
              <a:buAutoNum type="arabicPeriod" startAt="5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877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305543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4361848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10103974" y="64436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514350" indent="-514350">
              <a:buFont typeface="+mj-lt"/>
              <a:buAutoNum type="arabicPeriod" startAt="5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682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442405"/>
              </p:ext>
            </p:extLst>
          </p:nvPr>
        </p:nvGraphicFramePr>
        <p:xfrm>
          <a:off x="1776000" y="1126191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Prostokąt 2">
            <a:extLst>
              <a:ext uri="{FF2B5EF4-FFF2-40B4-BE49-F238E27FC236}">
                <a16:creationId xmlns:a16="http://schemas.microsoft.com/office/drawing/2014/main" id="{5A4B1816-5755-ED4C-A0E0-E878BECFF381}"/>
              </a:ext>
            </a:extLst>
          </p:cNvPr>
          <p:cNvSpPr/>
          <p:nvPr/>
        </p:nvSpPr>
        <p:spPr>
          <a:xfrm>
            <a:off x="451506" y="2788915"/>
            <a:ext cx="99644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Wybieramy </a:t>
            </a:r>
            <a:r>
              <a:rPr lang="pl-PL" sz="5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pivot</a:t>
            </a:r>
            <a:r>
              <a:rPr lang="pl-PL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5</a:t>
            </a:r>
          </a:p>
        </p:txBody>
      </p:sp>
    </p:spTree>
    <p:extLst>
      <p:ext uri="{BB962C8B-B14F-4D97-AF65-F5344CB8AC3E}">
        <p14:creationId xmlns:p14="http://schemas.microsoft.com/office/powerpoint/2010/main" val="3568354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852767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4361848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10103974" y="64436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514350" indent="-514350">
              <a:buFont typeface="+mj-lt"/>
              <a:buAutoNum type="arabicPeriod" startAt="5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344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194884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7030A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4361848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10103974" y="64436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597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618003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7030A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4361848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9136308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178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181795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4361848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9136308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473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/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4361848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9136308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Jeżeli </a:t>
            </a:r>
            <a:r>
              <a:rPr lang="pl-PL" b="1" dirty="0">
                <a:latin typeface="Consolas" panose="020B0609020204030204" pitchFamily="49" charset="0"/>
              </a:rPr>
              <a:t>i &gt; j</a:t>
            </a:r>
            <a:r>
              <a:rPr lang="pl-PL" dirty="0">
                <a:latin typeface="Consolas" panose="020B0609020204030204" pitchFamily="49" charset="0"/>
              </a:rPr>
              <a:t>, to </a:t>
            </a:r>
            <a:r>
              <a:rPr lang="pl-PL" b="1" dirty="0"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817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/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4361848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9136308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Jeżeli </a:t>
            </a:r>
            <a:r>
              <a:rPr lang="pl-PL" b="1" dirty="0">
                <a:latin typeface="Consolas" panose="020B0609020204030204" pitchFamily="49" charset="0"/>
              </a:rPr>
              <a:t>i &gt; j</a:t>
            </a:r>
            <a:r>
              <a:rPr lang="pl-PL" dirty="0">
                <a:latin typeface="Consolas" panose="020B0609020204030204" pitchFamily="49" charset="0"/>
              </a:rPr>
              <a:t>, to </a:t>
            </a:r>
            <a:r>
              <a:rPr lang="pl-PL" b="1" dirty="0"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835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138919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7030A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4361848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9136308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Jeżeli </a:t>
            </a:r>
            <a:r>
              <a:rPr lang="pl-PL" b="1" dirty="0">
                <a:latin typeface="Consolas" panose="020B0609020204030204" pitchFamily="49" charset="0"/>
              </a:rPr>
              <a:t>i &gt; j</a:t>
            </a:r>
            <a:r>
              <a:rPr lang="pl-PL" dirty="0">
                <a:latin typeface="Consolas" panose="020B0609020204030204" pitchFamily="49" charset="0"/>
              </a:rPr>
              <a:t>, to </a:t>
            </a:r>
            <a:r>
              <a:rPr lang="pl-PL" b="1" dirty="0"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021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599906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7030A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4361848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9136308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Jeżeli </a:t>
            </a:r>
            <a:r>
              <a:rPr lang="pl-PL" b="1" dirty="0">
                <a:latin typeface="Consolas" panose="020B0609020204030204" pitchFamily="49" charset="0"/>
              </a:rPr>
              <a:t>i &gt; j</a:t>
            </a:r>
            <a:r>
              <a:rPr lang="pl-PL" dirty="0">
                <a:latin typeface="Consolas" panose="020B0609020204030204" pitchFamily="49" charset="0"/>
              </a:rPr>
              <a:t>, to </a:t>
            </a:r>
            <a:r>
              <a:rPr lang="pl-PL" b="1" dirty="0"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7462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086924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4361848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9136308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Jeżeli </a:t>
            </a:r>
            <a:r>
              <a:rPr lang="pl-PL" b="1" dirty="0">
                <a:latin typeface="Consolas" panose="020B0609020204030204" pitchFamily="49" charset="0"/>
              </a:rPr>
              <a:t>i &gt; j</a:t>
            </a:r>
            <a:r>
              <a:rPr lang="pl-PL" dirty="0">
                <a:latin typeface="Consolas" panose="020B0609020204030204" pitchFamily="49" charset="0"/>
              </a:rPr>
              <a:t>, to </a:t>
            </a:r>
            <a:r>
              <a:rPr lang="pl-PL" b="1" dirty="0"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297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/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4361848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9136308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Jeżeli </a:t>
            </a:r>
            <a:r>
              <a:rPr lang="pl-PL" b="1" dirty="0">
                <a:latin typeface="Consolas" panose="020B0609020204030204" pitchFamily="49" charset="0"/>
              </a:rPr>
              <a:t>i &gt; j</a:t>
            </a:r>
            <a:r>
              <a:rPr lang="pl-PL" dirty="0">
                <a:latin typeface="Consolas" panose="020B0609020204030204" pitchFamily="49" charset="0"/>
              </a:rPr>
              <a:t>, to </a:t>
            </a:r>
            <a:r>
              <a:rPr lang="pl-PL" b="1" dirty="0"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255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897653"/>
              </p:ext>
            </p:extLst>
          </p:nvPr>
        </p:nvGraphicFramePr>
        <p:xfrm>
          <a:off x="1776000" y="1126191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Prostokąt 2">
            <a:extLst>
              <a:ext uri="{FF2B5EF4-FFF2-40B4-BE49-F238E27FC236}">
                <a16:creationId xmlns:a16="http://schemas.microsoft.com/office/drawing/2014/main" id="{5A4B1816-5755-ED4C-A0E0-E878BECFF381}"/>
              </a:ext>
            </a:extLst>
          </p:cNvPr>
          <p:cNvSpPr/>
          <p:nvPr/>
        </p:nvSpPr>
        <p:spPr>
          <a:xfrm>
            <a:off x="451506" y="2788915"/>
            <a:ext cx="99644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Wybieramy </a:t>
            </a:r>
            <a:r>
              <a:rPr lang="pl-PL" sz="5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pivot</a:t>
            </a:r>
            <a:r>
              <a:rPr lang="pl-PL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F759F8D0-87E4-1A45-B26B-101140287460}"/>
              </a:ext>
            </a:extLst>
          </p:cNvPr>
          <p:cNvSpPr/>
          <p:nvPr/>
        </p:nvSpPr>
        <p:spPr>
          <a:xfrm>
            <a:off x="1684138" y="3712245"/>
            <a:ext cx="873186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l-PL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Elementy tablicy możemy podzielić (umownie) na:</a:t>
            </a:r>
          </a:p>
        </p:txBody>
      </p:sp>
    </p:spTree>
    <p:extLst>
      <p:ext uri="{BB962C8B-B14F-4D97-AF65-F5344CB8AC3E}">
        <p14:creationId xmlns:p14="http://schemas.microsoft.com/office/powerpoint/2010/main" val="27763612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815077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5302881" y="724253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9136308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Jeżeli </a:t>
            </a:r>
            <a:r>
              <a:rPr lang="pl-PL" b="1" dirty="0">
                <a:latin typeface="Consolas" panose="020B0609020204030204" pitchFamily="49" charset="0"/>
              </a:rPr>
              <a:t>i &gt; j</a:t>
            </a:r>
            <a:r>
              <a:rPr lang="pl-PL" dirty="0">
                <a:latin typeface="Consolas" panose="020B0609020204030204" pitchFamily="49" charset="0"/>
              </a:rPr>
              <a:t>, to </a:t>
            </a:r>
            <a:r>
              <a:rPr lang="pl-PL" b="1" dirty="0"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0158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/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5302881" y="724253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9136308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Jeżeli </a:t>
            </a:r>
            <a:r>
              <a:rPr lang="pl-PL" b="1" dirty="0">
                <a:latin typeface="Consolas" panose="020B0609020204030204" pitchFamily="49" charset="0"/>
              </a:rPr>
              <a:t>i &gt; j</a:t>
            </a:r>
            <a:r>
              <a:rPr lang="pl-PL" dirty="0">
                <a:latin typeface="Consolas" panose="020B0609020204030204" pitchFamily="49" charset="0"/>
              </a:rPr>
              <a:t>, to </a:t>
            </a:r>
            <a:r>
              <a:rPr lang="pl-PL" b="1" dirty="0"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j := j - 1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9766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247649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5302881" y="724253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8181984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Jeżeli </a:t>
            </a:r>
            <a:r>
              <a:rPr lang="pl-PL" b="1" dirty="0">
                <a:latin typeface="Consolas" panose="020B0609020204030204" pitchFamily="49" charset="0"/>
              </a:rPr>
              <a:t>i &gt; j</a:t>
            </a:r>
            <a:r>
              <a:rPr lang="pl-PL" dirty="0">
                <a:latin typeface="Consolas" panose="020B0609020204030204" pitchFamily="49" charset="0"/>
              </a:rPr>
              <a:t>, to </a:t>
            </a:r>
            <a:r>
              <a:rPr lang="pl-PL" b="1" dirty="0"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j := j - 1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657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/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5302881" y="724253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8181984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Dopóki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pivot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, wykonuj: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Dopóki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pivot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, wykonuj: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Jeżeli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i &gt; j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, to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j := j - 1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1046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01301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5302881" y="724253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8181984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Dopóki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pivot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, wykonuj: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Jeżeli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i &gt; j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, to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j := j - 1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7997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476013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7030A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6288303" y="706497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8181984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Dopóki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pivot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, wykonuj: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Jeżeli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i &gt; j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, to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j := j - 1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44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660220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6288303" y="706497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8181984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Dopóki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pivot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, wykonuj: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Jeżeli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i &gt; j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, to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j := j - 1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0866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423020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7030A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6288303" y="706497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8181984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Jeżeli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i &gt; j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, to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j := j - 1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203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341128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7030A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6288303" y="706497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7240951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Jeżeli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i &gt; j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, to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j := j - 1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9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9420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6288303" y="706497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7240951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Jeżeli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i &gt; j</a:t>
            </a: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, to </a:t>
            </a:r>
            <a:r>
              <a:rPr lang="pl-PL" b="1" dirty="0">
                <a:solidFill>
                  <a:schemeClr val="bg1"/>
                </a:solidFill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j := j - 1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066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415531"/>
              </p:ext>
            </p:extLst>
          </p:nvPr>
        </p:nvGraphicFramePr>
        <p:xfrm>
          <a:off x="1776000" y="1126191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Prostokąt 2">
            <a:extLst>
              <a:ext uri="{FF2B5EF4-FFF2-40B4-BE49-F238E27FC236}">
                <a16:creationId xmlns:a16="http://schemas.microsoft.com/office/drawing/2014/main" id="{5A4B1816-5755-ED4C-A0E0-E878BECFF381}"/>
              </a:ext>
            </a:extLst>
          </p:cNvPr>
          <p:cNvSpPr/>
          <p:nvPr/>
        </p:nvSpPr>
        <p:spPr>
          <a:xfrm>
            <a:off x="451506" y="2788915"/>
            <a:ext cx="99644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Wybieramy </a:t>
            </a:r>
            <a:r>
              <a:rPr lang="pl-PL" sz="5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pivot</a:t>
            </a:r>
            <a:r>
              <a:rPr lang="pl-PL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F759F8D0-87E4-1A45-B26B-101140287460}"/>
              </a:ext>
            </a:extLst>
          </p:cNvPr>
          <p:cNvSpPr/>
          <p:nvPr/>
        </p:nvSpPr>
        <p:spPr>
          <a:xfrm>
            <a:off x="1684138" y="3712245"/>
            <a:ext cx="873186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l-PL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Elementy tablicy możemy podzielić (umownie) na: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b="1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Mniejsze od wartości </a:t>
            </a:r>
            <a:r>
              <a:rPr lang="pl-PL" sz="2400" b="1" cap="none" spc="0" dirty="0" err="1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</a:t>
            </a:r>
            <a:r>
              <a:rPr lang="pl-PL" sz="2400" b="1" dirty="0" err="1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vot</a:t>
            </a:r>
            <a:endParaRPr lang="pl-PL" sz="2400" b="1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17210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/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6288303" y="706497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7240951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Jeżeli </a:t>
            </a:r>
            <a:r>
              <a:rPr lang="pl-PL" b="1" dirty="0">
                <a:latin typeface="Consolas" panose="020B0609020204030204" pitchFamily="49" charset="0"/>
              </a:rPr>
              <a:t>i &gt; j</a:t>
            </a:r>
            <a:r>
              <a:rPr lang="pl-PL" dirty="0">
                <a:latin typeface="Consolas" panose="020B0609020204030204" pitchFamily="49" charset="0"/>
              </a:rPr>
              <a:t>, to </a:t>
            </a:r>
            <a:r>
              <a:rPr lang="pl-PL" b="1" dirty="0"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j := j - 1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1843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922899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7030A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7030A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6288303" y="706497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7240951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Jeżeli </a:t>
            </a:r>
            <a:r>
              <a:rPr lang="pl-PL" b="1" dirty="0">
                <a:latin typeface="Consolas" panose="020B0609020204030204" pitchFamily="49" charset="0"/>
              </a:rPr>
              <a:t>i &gt; j</a:t>
            </a:r>
            <a:r>
              <a:rPr lang="pl-PL" dirty="0">
                <a:latin typeface="Consolas" panose="020B0609020204030204" pitchFamily="49" charset="0"/>
              </a:rPr>
              <a:t>, to </a:t>
            </a:r>
            <a:r>
              <a:rPr lang="pl-PL" b="1" dirty="0"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j := j - 1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4948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010810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7030A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7030A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6288303" y="706497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7240951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Jeżeli </a:t>
            </a:r>
            <a:r>
              <a:rPr lang="pl-PL" b="1" dirty="0">
                <a:latin typeface="Consolas" panose="020B0609020204030204" pitchFamily="49" charset="0"/>
              </a:rPr>
              <a:t>i &gt; j</a:t>
            </a:r>
            <a:r>
              <a:rPr lang="pl-PL" dirty="0">
                <a:latin typeface="Consolas" panose="020B0609020204030204" pitchFamily="49" charset="0"/>
              </a:rPr>
              <a:t>, to </a:t>
            </a:r>
            <a:r>
              <a:rPr lang="pl-PL" b="1" dirty="0"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j := j - 1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1306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115597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6288303" y="706497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7240951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Jeżeli </a:t>
            </a:r>
            <a:r>
              <a:rPr lang="pl-PL" b="1" dirty="0">
                <a:latin typeface="Consolas" panose="020B0609020204030204" pitchFamily="49" charset="0"/>
              </a:rPr>
              <a:t>i &gt; j</a:t>
            </a:r>
            <a:r>
              <a:rPr lang="pl-PL" dirty="0">
                <a:latin typeface="Consolas" panose="020B0609020204030204" pitchFamily="49" charset="0"/>
              </a:rPr>
              <a:t>, to </a:t>
            </a:r>
            <a:r>
              <a:rPr lang="pl-PL" b="1" dirty="0"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j := j - 1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3733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/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6288303" y="706497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7240951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Jeżeli </a:t>
            </a:r>
            <a:r>
              <a:rPr lang="pl-PL" b="1" dirty="0">
                <a:latin typeface="Consolas" panose="020B0609020204030204" pitchFamily="49" charset="0"/>
              </a:rPr>
              <a:t>i &gt; j</a:t>
            </a:r>
            <a:r>
              <a:rPr lang="pl-PL" dirty="0">
                <a:latin typeface="Consolas" panose="020B0609020204030204" pitchFamily="49" charset="0"/>
              </a:rPr>
              <a:t>, to </a:t>
            </a:r>
            <a:r>
              <a:rPr lang="pl-PL" b="1" dirty="0"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j := j - 1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1324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524293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7415839" y="697620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7240951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Jeżeli </a:t>
            </a:r>
            <a:r>
              <a:rPr lang="pl-PL" b="1" dirty="0">
                <a:latin typeface="Consolas" panose="020B0609020204030204" pitchFamily="49" charset="0"/>
              </a:rPr>
              <a:t>i &gt; j</a:t>
            </a:r>
            <a:r>
              <a:rPr lang="pl-PL" dirty="0">
                <a:latin typeface="Consolas" panose="020B0609020204030204" pitchFamily="49" charset="0"/>
              </a:rPr>
              <a:t>, to </a:t>
            </a:r>
            <a:r>
              <a:rPr lang="pl-PL" b="1" dirty="0"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solidFill>
                  <a:schemeClr val="bg1"/>
                </a:solidFill>
                <a:latin typeface="Consolas" panose="020B0609020204030204" pitchFamily="49" charset="0"/>
              </a:rPr>
              <a:t>j := j - 1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20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/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7415839" y="697620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7240951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Jeżeli </a:t>
            </a:r>
            <a:r>
              <a:rPr lang="pl-PL" b="1" dirty="0">
                <a:latin typeface="Consolas" panose="020B0609020204030204" pitchFamily="49" charset="0"/>
              </a:rPr>
              <a:t>i &gt; j</a:t>
            </a:r>
            <a:r>
              <a:rPr lang="pl-PL" dirty="0">
                <a:latin typeface="Consolas" panose="020B0609020204030204" pitchFamily="49" charset="0"/>
              </a:rPr>
              <a:t>, to </a:t>
            </a:r>
            <a:r>
              <a:rPr lang="pl-PL" b="1" dirty="0"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j := j - 1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8018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087722"/>
              </p:ext>
            </p:extLst>
          </p:nvPr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7247164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6317673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69910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tablica[i] &lt;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tablica[j] &gt; </a:t>
            </a:r>
            <a:r>
              <a:rPr lang="pl-PL" b="1" dirty="0" err="1">
                <a:latin typeface="Consolas" panose="020B0609020204030204" pitchFamily="49" charset="0"/>
              </a:rPr>
              <a:t>pivot</a:t>
            </a:r>
            <a:r>
              <a:rPr lang="pl-PL" dirty="0">
                <a:latin typeface="Consolas" panose="020B0609020204030204" pitchFamily="49" charset="0"/>
              </a:rPr>
              <a:t>, wykonuj: </a:t>
            </a:r>
            <a:r>
              <a:rPr lang="pl-PL" b="1" dirty="0">
                <a:latin typeface="Consolas" panose="020B0609020204030204" pitchFamily="49" charset="0"/>
              </a:rPr>
              <a:t>j := j –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Jeżeli </a:t>
            </a:r>
            <a:r>
              <a:rPr lang="pl-PL" b="1" dirty="0">
                <a:latin typeface="Consolas" panose="020B0609020204030204" pitchFamily="49" charset="0"/>
              </a:rPr>
              <a:t>i &gt; j</a:t>
            </a:r>
            <a:r>
              <a:rPr lang="pl-PL" dirty="0">
                <a:latin typeface="Consolas" panose="020B0609020204030204" pitchFamily="49" charset="0"/>
              </a:rPr>
              <a:t>, to </a:t>
            </a:r>
            <a:r>
              <a:rPr lang="pl-PL" b="1" dirty="0">
                <a:latin typeface="Consolas" panose="020B0609020204030204" pitchFamily="49" charset="0"/>
              </a:rPr>
              <a:t>wyjdź z pętli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Zamień(tablica[i], tablica[j])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i := i + 1</a:t>
            </a:r>
          </a:p>
          <a:p>
            <a:pPr marL="971550" lvl="1" indent="-514350">
              <a:buFont typeface="+mj-lt"/>
              <a:buAutoNum type="arabicPeriod"/>
            </a:pPr>
            <a:r>
              <a:rPr lang="pl-PL" dirty="0">
                <a:latin typeface="Consolas" panose="020B0609020204030204" pitchFamily="49" charset="0"/>
              </a:rPr>
              <a:t>j := j - 1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8181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/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2218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3200" b="1" dirty="0" err="1">
                <a:latin typeface="Consolas" panose="020B0609020204030204" pitchFamily="49" charset="0"/>
              </a:rPr>
              <a:t>pivot</a:t>
            </a:r>
            <a:r>
              <a:rPr lang="pl-PL" sz="3200" b="1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7247164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6317673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3C6175-5507-4746-B681-E6731F2062B2}"/>
              </a:ext>
            </a:extLst>
          </p:cNvPr>
          <p:cNvSpPr txBox="1"/>
          <p:nvPr/>
        </p:nvSpPr>
        <p:spPr>
          <a:xfrm>
            <a:off x="1428000" y="4517033"/>
            <a:ext cx="3363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l-PL" dirty="0">
                <a:latin typeface="Consolas" panose="020B0609020204030204" pitchFamily="49" charset="0"/>
              </a:rPr>
              <a:t>Dopóki </a:t>
            </a:r>
            <a:r>
              <a:rPr lang="pl-PL" b="1" dirty="0">
                <a:latin typeface="Consolas" panose="020B0609020204030204" pitchFamily="49" charset="0"/>
              </a:rPr>
              <a:t>i&lt;=j</a:t>
            </a:r>
            <a:r>
              <a:rPr lang="pl-PL" dirty="0">
                <a:latin typeface="Consolas" panose="020B0609020204030204" pitchFamily="49" charset="0"/>
              </a:rPr>
              <a:t>, wykonuj:</a:t>
            </a:r>
          </a:p>
          <a:p>
            <a:pPr marL="971550" lvl="1" indent="-514350">
              <a:buFont typeface="+mj-lt"/>
              <a:buAutoNum type="arabicPeriod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6330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/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17139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2400" dirty="0" err="1">
                <a:latin typeface="Consolas" panose="020B0609020204030204" pitchFamily="49" charset="0"/>
              </a:rPr>
              <a:t>pivot</a:t>
            </a:r>
            <a:r>
              <a:rPr lang="pl-PL" sz="2400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7247164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6317673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A1BF6F43-4F76-4F84-B50B-27F2D67D18A0}"/>
              </a:ext>
            </a:extLst>
          </p:cNvPr>
          <p:cNvSpPr/>
          <p:nvPr/>
        </p:nvSpPr>
        <p:spPr>
          <a:xfrm>
            <a:off x="1376032" y="4316978"/>
            <a:ext cx="51165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4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Koniec przestawiania</a:t>
            </a:r>
          </a:p>
        </p:txBody>
      </p:sp>
    </p:spTree>
    <p:extLst>
      <p:ext uri="{BB962C8B-B14F-4D97-AF65-F5344CB8AC3E}">
        <p14:creationId xmlns:p14="http://schemas.microsoft.com/office/powerpoint/2010/main" val="199078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443098"/>
              </p:ext>
            </p:extLst>
          </p:nvPr>
        </p:nvGraphicFramePr>
        <p:xfrm>
          <a:off x="1776000" y="1126191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Prostokąt 2">
            <a:extLst>
              <a:ext uri="{FF2B5EF4-FFF2-40B4-BE49-F238E27FC236}">
                <a16:creationId xmlns:a16="http://schemas.microsoft.com/office/drawing/2014/main" id="{5A4B1816-5755-ED4C-A0E0-E878BECFF381}"/>
              </a:ext>
            </a:extLst>
          </p:cNvPr>
          <p:cNvSpPr/>
          <p:nvPr/>
        </p:nvSpPr>
        <p:spPr>
          <a:xfrm>
            <a:off x="451506" y="2788915"/>
            <a:ext cx="99644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Wybieramy </a:t>
            </a:r>
            <a:r>
              <a:rPr lang="pl-PL" sz="5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pivot</a:t>
            </a:r>
            <a:r>
              <a:rPr lang="pl-PL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F759F8D0-87E4-1A45-B26B-101140287460}"/>
              </a:ext>
            </a:extLst>
          </p:cNvPr>
          <p:cNvSpPr/>
          <p:nvPr/>
        </p:nvSpPr>
        <p:spPr>
          <a:xfrm>
            <a:off x="1684138" y="3712245"/>
            <a:ext cx="873186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l-PL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Elementy tablicy możemy podzielić (umownie) na: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b="1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Mniejsze od wartości </a:t>
            </a:r>
            <a:r>
              <a:rPr lang="pl-PL" sz="2400" b="1" cap="none" spc="0" dirty="0" err="1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</a:t>
            </a:r>
            <a:r>
              <a:rPr lang="pl-PL" sz="2400" b="1" dirty="0" err="1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vot</a:t>
            </a:r>
            <a:endParaRPr lang="pl-PL" sz="2400" b="1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Większe </a:t>
            </a:r>
            <a:r>
              <a:rPr lang="pl-PL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 wartości </a:t>
            </a:r>
            <a:r>
              <a:rPr lang="pl-PL" sz="24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pivot</a:t>
            </a:r>
            <a:endParaRPr lang="pl-PL" sz="24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59430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/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17139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2400" dirty="0" err="1">
                <a:latin typeface="Consolas" panose="020B0609020204030204" pitchFamily="49" charset="0"/>
              </a:rPr>
              <a:t>pivot</a:t>
            </a:r>
            <a:r>
              <a:rPr lang="pl-PL" sz="2400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7247164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6317673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A1BF6F43-4F76-4F84-B50B-27F2D67D18A0}"/>
              </a:ext>
            </a:extLst>
          </p:cNvPr>
          <p:cNvSpPr/>
          <p:nvPr/>
        </p:nvSpPr>
        <p:spPr>
          <a:xfrm>
            <a:off x="1428000" y="4247390"/>
            <a:ext cx="7622069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l-PL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Wartości </a:t>
            </a:r>
            <a:r>
              <a:rPr lang="pl-P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i,</a:t>
            </a:r>
            <a:r>
              <a:rPr lang="pl-PL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j</a:t>
            </a:r>
            <a:r>
              <a:rPr lang="pl-P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definiują nowy podział</a:t>
            </a:r>
            <a:br>
              <a:rPr lang="pl-P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pl-P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Wartość </a:t>
            </a:r>
            <a:r>
              <a:rPr lang="pl-PL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  <a:r>
              <a:rPr lang="pl-P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określa </a:t>
            </a:r>
            <a:r>
              <a:rPr lang="pl-PL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którego </a:t>
            </a:r>
            <a:r>
              <a:rPr lang="pl-P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elementu występują wartości mniejsze równe elementowi dzielącemu</a:t>
            </a:r>
            <a:br>
              <a:rPr lang="pl-P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pl-P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Wartość </a:t>
            </a:r>
            <a:r>
              <a:rPr lang="pl-PL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pl-P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określa </a:t>
            </a:r>
            <a:r>
              <a:rPr lang="pl-PL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 którego </a:t>
            </a:r>
            <a:r>
              <a:rPr lang="pl-P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elementu występują wartości większe równe elementowi dzielącemu</a:t>
            </a:r>
            <a:endParaRPr lang="pl-PL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79052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/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17139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2400" dirty="0" err="1">
                <a:latin typeface="Consolas" panose="020B0609020204030204" pitchFamily="49" charset="0"/>
              </a:rPr>
              <a:t>pivot</a:t>
            </a:r>
            <a:r>
              <a:rPr lang="pl-PL" sz="2400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7247164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6317673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6F266E5-BB85-474B-8C4C-7D8CB879F7E3}"/>
              </a:ext>
            </a:extLst>
          </p:cNvPr>
          <p:cNvSpPr/>
          <p:nvPr/>
        </p:nvSpPr>
        <p:spPr>
          <a:xfrm>
            <a:off x="1428000" y="4701699"/>
            <a:ext cx="4123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pl-PL" dirty="0" err="1">
                <a:latin typeface="Consolas" panose="020B0609020204030204" pitchFamily="49" charset="0"/>
              </a:rPr>
              <a:t>QuickSort</a:t>
            </a:r>
            <a:r>
              <a:rPr lang="pl-PL" dirty="0">
                <a:latin typeface="Consolas" panose="020B0609020204030204" pitchFamily="49" charset="0"/>
              </a:rPr>
              <a:t>(tablica, </a:t>
            </a:r>
            <a:r>
              <a:rPr lang="pl-PL" b="1" dirty="0">
                <a:latin typeface="Consolas" panose="020B0609020204030204" pitchFamily="49" charset="0"/>
              </a:rPr>
              <a:t>lewy</a:t>
            </a:r>
            <a:r>
              <a:rPr lang="pl-PL" dirty="0">
                <a:latin typeface="Consolas" panose="020B0609020204030204" pitchFamily="49" charset="0"/>
              </a:rPr>
              <a:t>, </a:t>
            </a:r>
            <a:r>
              <a:rPr lang="pl-PL" b="1" dirty="0">
                <a:latin typeface="Consolas" panose="020B0609020204030204" pitchFamily="49" charset="0"/>
              </a:rPr>
              <a:t>j</a:t>
            </a:r>
            <a:r>
              <a:rPr lang="pl-PL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88145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/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17139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2400" dirty="0" err="1">
                <a:latin typeface="Consolas" panose="020B0609020204030204" pitchFamily="49" charset="0"/>
              </a:rPr>
              <a:t>pivot</a:t>
            </a:r>
            <a:r>
              <a:rPr lang="pl-PL" sz="2400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7247164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6317673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6F266E5-BB85-474B-8C4C-7D8CB879F7E3}"/>
              </a:ext>
            </a:extLst>
          </p:cNvPr>
          <p:cNvSpPr/>
          <p:nvPr/>
        </p:nvSpPr>
        <p:spPr>
          <a:xfrm>
            <a:off x="1428000" y="4701699"/>
            <a:ext cx="3743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pl-PL" dirty="0" err="1">
                <a:latin typeface="Consolas" panose="020B0609020204030204" pitchFamily="49" charset="0"/>
              </a:rPr>
              <a:t>QuickSort</a:t>
            </a:r>
            <a:r>
              <a:rPr lang="pl-PL" dirty="0">
                <a:latin typeface="Consolas" panose="020B0609020204030204" pitchFamily="49" charset="0"/>
              </a:rPr>
              <a:t>(tablica, </a:t>
            </a:r>
            <a:r>
              <a:rPr lang="pl-PL" b="1" dirty="0">
                <a:latin typeface="Consolas" panose="020B0609020204030204" pitchFamily="49" charset="0"/>
              </a:rPr>
              <a:t>1</a:t>
            </a:r>
            <a:r>
              <a:rPr lang="pl-PL" dirty="0">
                <a:latin typeface="Consolas" panose="020B0609020204030204" pitchFamily="49" charset="0"/>
              </a:rPr>
              <a:t>, </a:t>
            </a:r>
            <a:r>
              <a:rPr lang="pl-PL" b="1" dirty="0">
                <a:latin typeface="Consolas" panose="020B0609020204030204" pitchFamily="49" charset="0"/>
              </a:rPr>
              <a:t>4</a:t>
            </a:r>
            <a:r>
              <a:rPr lang="pl-PL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20795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/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17139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2400" dirty="0" err="1">
                <a:latin typeface="Consolas" panose="020B0609020204030204" pitchFamily="49" charset="0"/>
              </a:rPr>
              <a:t>pivot</a:t>
            </a:r>
            <a:r>
              <a:rPr lang="pl-PL" sz="2400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7247164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6317673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6F266E5-BB85-474B-8C4C-7D8CB879F7E3}"/>
              </a:ext>
            </a:extLst>
          </p:cNvPr>
          <p:cNvSpPr/>
          <p:nvPr/>
        </p:nvSpPr>
        <p:spPr>
          <a:xfrm>
            <a:off x="1428000" y="4701699"/>
            <a:ext cx="42498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pl-PL" dirty="0" err="1">
                <a:latin typeface="Consolas" panose="020B0609020204030204" pitchFamily="49" charset="0"/>
              </a:rPr>
              <a:t>QuickSort</a:t>
            </a:r>
            <a:r>
              <a:rPr lang="pl-PL" dirty="0">
                <a:latin typeface="Consolas" panose="020B0609020204030204" pitchFamily="49" charset="0"/>
              </a:rPr>
              <a:t>(tablica, </a:t>
            </a:r>
            <a:r>
              <a:rPr lang="pl-PL" b="1" dirty="0">
                <a:latin typeface="Consolas" panose="020B0609020204030204" pitchFamily="49" charset="0"/>
              </a:rPr>
              <a:t>1</a:t>
            </a:r>
            <a:r>
              <a:rPr lang="pl-PL" dirty="0">
                <a:latin typeface="Consolas" panose="020B0609020204030204" pitchFamily="49" charset="0"/>
              </a:rPr>
              <a:t>, </a:t>
            </a:r>
            <a:r>
              <a:rPr lang="pl-PL" b="1" dirty="0">
                <a:latin typeface="Consolas" panose="020B0609020204030204" pitchFamily="49" charset="0"/>
              </a:rPr>
              <a:t>4</a:t>
            </a:r>
            <a:r>
              <a:rPr lang="pl-PL" dirty="0"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pl-PL" dirty="0" err="1">
                <a:latin typeface="Consolas" panose="020B0609020204030204" pitchFamily="49" charset="0"/>
              </a:rPr>
              <a:t>QuickSort</a:t>
            </a:r>
            <a:r>
              <a:rPr lang="pl-PL" dirty="0">
                <a:latin typeface="Consolas" panose="020B0609020204030204" pitchFamily="49" charset="0"/>
              </a:rPr>
              <a:t>(tablica, </a:t>
            </a:r>
            <a:r>
              <a:rPr lang="pl-PL" b="1" dirty="0">
                <a:latin typeface="Consolas" panose="020B0609020204030204" pitchFamily="49" charset="0"/>
              </a:rPr>
              <a:t>i</a:t>
            </a:r>
            <a:r>
              <a:rPr lang="pl-PL" dirty="0">
                <a:latin typeface="Consolas" panose="020B0609020204030204" pitchFamily="49" charset="0"/>
              </a:rPr>
              <a:t>, </a:t>
            </a:r>
            <a:r>
              <a:rPr lang="pl-PL" b="1" dirty="0">
                <a:latin typeface="Consolas" panose="020B0609020204030204" pitchFamily="49" charset="0"/>
              </a:rPr>
              <a:t>prawy</a:t>
            </a:r>
            <a:r>
              <a:rPr lang="pl-PL" dirty="0"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 startAt="6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4049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734945A-C46A-3D4C-8B1D-04C29F06487D}"/>
              </a:ext>
            </a:extLst>
          </p:cNvPr>
          <p:cNvGraphicFramePr>
            <a:graphicFrameLocks noGrp="1"/>
          </p:cNvGraphicFramePr>
          <p:nvPr/>
        </p:nvGraphicFramePr>
        <p:xfrm>
          <a:off x="1428000" y="1618369"/>
          <a:ext cx="9336000" cy="21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1040768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96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Indeksy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1784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Wartości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dirty="0"/>
                        <a:t>4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5EB0A69-EA54-4671-9BCC-D58163447611}"/>
              </a:ext>
            </a:extLst>
          </p:cNvPr>
          <p:cNvSpPr txBox="1"/>
          <p:nvPr/>
        </p:nvSpPr>
        <p:spPr>
          <a:xfrm>
            <a:off x="9050069" y="5239631"/>
            <a:ext cx="17139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latin typeface="Consolas" panose="020B0609020204030204" pitchFamily="49" charset="0"/>
              </a:rPr>
              <a:t>lewy = 1</a:t>
            </a:r>
          </a:p>
          <a:p>
            <a:r>
              <a:rPr lang="pl-PL" sz="2400" dirty="0">
                <a:latin typeface="Consolas" panose="020B0609020204030204" pitchFamily="49" charset="0"/>
              </a:rPr>
              <a:t>prawy = 8</a:t>
            </a:r>
          </a:p>
          <a:p>
            <a:r>
              <a:rPr lang="pl-PL" sz="2400" dirty="0" err="1">
                <a:latin typeface="Consolas" panose="020B0609020204030204" pitchFamily="49" charset="0"/>
              </a:rPr>
              <a:t>pivot</a:t>
            </a:r>
            <a:r>
              <a:rPr lang="pl-PL" sz="2400" dirty="0">
                <a:latin typeface="Consolas" panose="020B0609020204030204" pitchFamily="49" charset="0"/>
              </a:rPr>
              <a:t> = 5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FFD793-5693-4353-854A-410C0D1EE0C8}"/>
              </a:ext>
            </a:extLst>
          </p:cNvPr>
          <p:cNvSpPr/>
          <p:nvPr/>
        </p:nvSpPr>
        <p:spPr>
          <a:xfrm>
            <a:off x="7247164" y="695039"/>
            <a:ext cx="343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EC6E6F6-974D-4277-AD11-6E8C47C4542A}"/>
              </a:ext>
            </a:extLst>
          </p:cNvPr>
          <p:cNvSpPr/>
          <p:nvPr/>
        </p:nvSpPr>
        <p:spPr>
          <a:xfrm>
            <a:off x="6317673" y="695039"/>
            <a:ext cx="349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6F266E5-BB85-474B-8C4C-7D8CB879F7E3}"/>
              </a:ext>
            </a:extLst>
          </p:cNvPr>
          <p:cNvSpPr/>
          <p:nvPr/>
        </p:nvSpPr>
        <p:spPr>
          <a:xfrm>
            <a:off x="1428000" y="4701699"/>
            <a:ext cx="37433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pl-PL" dirty="0" err="1">
                <a:latin typeface="Consolas" panose="020B0609020204030204" pitchFamily="49" charset="0"/>
              </a:rPr>
              <a:t>QuickSort</a:t>
            </a:r>
            <a:r>
              <a:rPr lang="pl-PL" dirty="0">
                <a:latin typeface="Consolas" panose="020B0609020204030204" pitchFamily="49" charset="0"/>
              </a:rPr>
              <a:t>(tablica, </a:t>
            </a:r>
            <a:r>
              <a:rPr lang="pl-PL" b="1" dirty="0">
                <a:latin typeface="Consolas" panose="020B0609020204030204" pitchFamily="49" charset="0"/>
              </a:rPr>
              <a:t>1</a:t>
            </a:r>
            <a:r>
              <a:rPr lang="pl-PL" dirty="0">
                <a:latin typeface="Consolas" panose="020B0609020204030204" pitchFamily="49" charset="0"/>
              </a:rPr>
              <a:t>, </a:t>
            </a:r>
            <a:r>
              <a:rPr lang="pl-PL" b="1" dirty="0">
                <a:latin typeface="Consolas" panose="020B0609020204030204" pitchFamily="49" charset="0"/>
              </a:rPr>
              <a:t>4</a:t>
            </a:r>
            <a:r>
              <a:rPr lang="pl-PL" dirty="0"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pl-PL" dirty="0" err="1">
                <a:latin typeface="Consolas" panose="020B0609020204030204" pitchFamily="49" charset="0"/>
              </a:rPr>
              <a:t>QuickSort</a:t>
            </a:r>
            <a:r>
              <a:rPr lang="pl-PL" dirty="0">
                <a:latin typeface="Consolas" panose="020B0609020204030204" pitchFamily="49" charset="0"/>
              </a:rPr>
              <a:t>(tablica, </a:t>
            </a:r>
            <a:r>
              <a:rPr lang="pl-PL" b="1" dirty="0">
                <a:latin typeface="Consolas" panose="020B0609020204030204" pitchFamily="49" charset="0"/>
              </a:rPr>
              <a:t>5</a:t>
            </a:r>
            <a:r>
              <a:rPr lang="pl-PL" dirty="0">
                <a:latin typeface="Consolas" panose="020B0609020204030204" pitchFamily="49" charset="0"/>
              </a:rPr>
              <a:t>, </a:t>
            </a:r>
            <a:r>
              <a:rPr lang="pl-PL" b="1" dirty="0">
                <a:latin typeface="Consolas" panose="020B0609020204030204" pitchFamily="49" charset="0"/>
              </a:rPr>
              <a:t>8</a:t>
            </a:r>
            <a:r>
              <a:rPr lang="pl-PL" dirty="0"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 startAt="6"/>
            </a:pPr>
            <a:endParaRPr lang="pl-PL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20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5753261-DF63-0240-BD74-ACAEA27A3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738736"/>
              </p:ext>
            </p:extLst>
          </p:nvPr>
        </p:nvGraphicFramePr>
        <p:xfrm>
          <a:off x="1776000" y="1126191"/>
          <a:ext cx="8640000" cy="108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82936257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29124832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421791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6139162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9045611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2680460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430623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5268830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6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47496"/>
                  </a:ext>
                </a:extLst>
              </a:tr>
            </a:tbl>
          </a:graphicData>
        </a:graphic>
      </p:graphicFrame>
      <p:sp>
        <p:nvSpPr>
          <p:cNvPr id="3" name="Prostokąt 2">
            <a:extLst>
              <a:ext uri="{FF2B5EF4-FFF2-40B4-BE49-F238E27FC236}">
                <a16:creationId xmlns:a16="http://schemas.microsoft.com/office/drawing/2014/main" id="{5A4B1816-5755-ED4C-A0E0-E878BECFF381}"/>
              </a:ext>
            </a:extLst>
          </p:cNvPr>
          <p:cNvSpPr/>
          <p:nvPr/>
        </p:nvSpPr>
        <p:spPr>
          <a:xfrm>
            <a:off x="451506" y="2788915"/>
            <a:ext cx="9964494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914400" indent="-914400">
              <a:buAutoNum type="arabicPeriod"/>
            </a:pPr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Wybieramy </a:t>
            </a:r>
            <a:r>
              <a:rPr lang="pl-PL" sz="5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pivot</a:t>
            </a:r>
            <a:r>
              <a:rPr lang="pl-PL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5</a:t>
            </a:r>
          </a:p>
          <a:p>
            <a:pPr marL="914400" indent="-914400">
              <a:buAutoNum type="arabicPeriod"/>
            </a:pPr>
            <a:r>
              <a:rPr lang="pl-P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Elementy mniejsze na lewo</a:t>
            </a:r>
            <a:br>
              <a:rPr lang="pl-P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pl-PL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Elementy większe na prawo</a:t>
            </a:r>
            <a:endParaRPr lang="pl-PL" sz="54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446363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3519</Words>
  <Application>Microsoft Office PowerPoint</Application>
  <PresentationFormat>Panoramiczny</PresentationFormat>
  <Paragraphs>1515</Paragraphs>
  <Slides>84</Slides>
  <Notes>1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84</vt:i4>
      </vt:variant>
    </vt:vector>
  </HeadingPairs>
  <TitlesOfParts>
    <vt:vector size="89" baseType="lpstr">
      <vt:lpstr>Arial</vt:lpstr>
      <vt:lpstr>Calibri</vt:lpstr>
      <vt:lpstr>Calibri Light</vt:lpstr>
      <vt:lpstr>Consolas</vt:lpstr>
      <vt:lpstr>Motyw pakietu Office</vt:lpstr>
      <vt:lpstr>QuickSort: Sortowanie Szybkie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Sortowanie Szybkie</dc:title>
  <dc:creator>Damian Kurpiewski</dc:creator>
  <cp:lastModifiedBy>Damian Kurpiewski</cp:lastModifiedBy>
  <cp:revision>16</cp:revision>
  <dcterms:created xsi:type="dcterms:W3CDTF">2018-09-18T19:58:50Z</dcterms:created>
  <dcterms:modified xsi:type="dcterms:W3CDTF">2022-04-13T13:50:35Z</dcterms:modified>
</cp:coreProperties>
</file>